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</p:sldIdLst>
  <p:sldSz cx="43891200" cy="329184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CCDA"/>
          </a:solidFill>
        </a:fill>
      </a:tcStyle>
    </a:wholeTbl>
    <a:band2H>
      <a:tcTxStyle b="def" i="def"/>
      <a:tcStyle>
        <a:tcBdr/>
        <a:fill>
          <a:solidFill>
            <a:srgbClr val="FFE7ED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CCDA"/>
          </a:solidFill>
        </a:fill>
      </a:tcStyle>
    </a:wholeTbl>
    <a:band2H>
      <a:tcTxStyle b="def" i="def"/>
      <a:tcStyle>
        <a:tcBdr/>
        <a:fill>
          <a:solidFill>
            <a:srgbClr val="FFE7ED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CAD7"/>
          </a:solidFill>
        </a:fill>
      </a:tcStyle>
    </a:wholeTbl>
    <a:band2H>
      <a:tcTxStyle b="def" i="def"/>
      <a:tcStyle>
        <a:tcBdr/>
        <a:fill>
          <a:solidFill>
            <a:srgbClr val="EFE6EC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CDE"/>
          </a:solidFill>
        </a:fill>
      </a:tcStyle>
    </a:wholeTbl>
    <a:band2H>
      <a:tcTxStyle b="def" i="def"/>
      <a:tcStyle>
        <a:tcBdr/>
        <a:fill>
          <a:solidFill>
            <a:srgbClr val="E6E7E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3" name="Shape 113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400">
        <a:latin typeface="+mn-lt"/>
        <a:ea typeface="+mn-ea"/>
        <a:cs typeface="+mn-cs"/>
        <a:sym typeface="Arial"/>
      </a:defRPr>
    </a:lvl1pPr>
    <a:lvl2pPr indent="228600" latinLnBrk="0">
      <a:defRPr sz="1400">
        <a:latin typeface="+mn-lt"/>
        <a:ea typeface="+mn-ea"/>
        <a:cs typeface="+mn-cs"/>
        <a:sym typeface="Arial"/>
      </a:defRPr>
    </a:lvl2pPr>
    <a:lvl3pPr indent="457200" latinLnBrk="0">
      <a:defRPr sz="1400">
        <a:latin typeface="+mn-lt"/>
        <a:ea typeface="+mn-ea"/>
        <a:cs typeface="+mn-cs"/>
        <a:sym typeface="Arial"/>
      </a:defRPr>
    </a:lvl3pPr>
    <a:lvl4pPr indent="685800" latinLnBrk="0">
      <a:defRPr sz="1400">
        <a:latin typeface="+mn-lt"/>
        <a:ea typeface="+mn-ea"/>
        <a:cs typeface="+mn-cs"/>
        <a:sym typeface="Arial"/>
      </a:defRPr>
    </a:lvl4pPr>
    <a:lvl5pPr indent="914400" latinLnBrk="0">
      <a:defRPr sz="1400">
        <a:latin typeface="+mn-lt"/>
        <a:ea typeface="+mn-ea"/>
        <a:cs typeface="+mn-cs"/>
        <a:sym typeface="Arial"/>
      </a:defRPr>
    </a:lvl5pPr>
    <a:lvl6pPr indent="1143000" latinLnBrk="0">
      <a:defRPr sz="1400">
        <a:latin typeface="+mn-lt"/>
        <a:ea typeface="+mn-ea"/>
        <a:cs typeface="+mn-cs"/>
        <a:sym typeface="Arial"/>
      </a:defRPr>
    </a:lvl6pPr>
    <a:lvl7pPr indent="1371600" latinLnBrk="0">
      <a:defRPr sz="1400">
        <a:latin typeface="+mn-lt"/>
        <a:ea typeface="+mn-ea"/>
        <a:cs typeface="+mn-cs"/>
        <a:sym typeface="Arial"/>
      </a:defRPr>
    </a:lvl7pPr>
    <a:lvl8pPr indent="1600200" latinLnBrk="0">
      <a:defRPr sz="1400">
        <a:latin typeface="+mn-lt"/>
        <a:ea typeface="+mn-ea"/>
        <a:cs typeface="+mn-cs"/>
        <a:sym typeface="Arial"/>
      </a:defRPr>
    </a:lvl8pPr>
    <a:lvl9pPr indent="1828800" latinLnBrk="0">
      <a:defRPr sz="1400">
        <a:latin typeface="+mn-lt"/>
        <a:ea typeface="+mn-ea"/>
        <a:cs typeface="+mn-cs"/>
        <a:sym typeface="Arial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文本"/>
          <p:cNvSpPr txBox="1"/>
          <p:nvPr>
            <p:ph type="title" hasCustomPrompt="1"/>
          </p:nvPr>
        </p:nvSpPr>
        <p:spPr>
          <a:xfrm>
            <a:off x="3292475" y="10226675"/>
            <a:ext cx="37306250" cy="7054850"/>
          </a:xfrm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12" name="正文级别 1…"/>
          <p:cNvSpPr txBox="1"/>
          <p:nvPr>
            <p:ph type="body" sz="quarter" idx="1" hasCustomPrompt="1"/>
          </p:nvPr>
        </p:nvSpPr>
        <p:spPr>
          <a:xfrm>
            <a:off x="6583363" y="18653125"/>
            <a:ext cx="30724476" cy="8413750"/>
          </a:xfrm>
          <a:prstGeom prst="rect">
            <a:avLst/>
          </a:prstGeom>
        </p:spPr>
        <p:txBody>
          <a:bodyPr/>
          <a:lstStyle>
            <a:lvl1pPr marL="0" indent="139700" algn="ctr">
              <a:buClrTx/>
              <a:buSzTx/>
              <a:buFontTx/>
              <a:buNone/>
            </a:lvl1pPr>
            <a:lvl2pPr marL="0" indent="139700" algn="ctr">
              <a:buClrTx/>
              <a:buSzTx/>
              <a:buFontTx/>
              <a:buNone/>
            </a:lvl2pPr>
            <a:lvl3pPr marL="0" indent="139700" algn="ctr">
              <a:buClrTx/>
              <a:buSzTx/>
              <a:buFontTx/>
              <a:buNone/>
            </a:lvl3pPr>
            <a:lvl4pPr marL="0" indent="139700" algn="ctr">
              <a:buClrTx/>
              <a:buSzTx/>
              <a:buFontTx/>
              <a:buNone/>
            </a:lvl4pPr>
            <a:lvl5pPr marL="0" indent="139700" algn="ctr">
              <a:buClrTx/>
              <a:buSzTx/>
              <a:buFontTx/>
              <a:buNone/>
            </a:lvl5pPr>
          </a:lstStyle>
          <a:p>
            <a:pPr/>
            <a:r>
              <a:t>正文级别 1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3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VERTICAL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标题文本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96" name="正文级别 1…"/>
          <p:cNvSpPr txBox="1"/>
          <p:nvPr>
            <p:ph type="body" idx="1" hasCustomPrompt="1"/>
          </p:nvPr>
        </p:nvSpPr>
        <p:spPr>
          <a:xfrm rot="5400000">
            <a:off x="11083131" y="-1208883"/>
            <a:ext cx="21724938" cy="39503351"/>
          </a:xfrm>
          <a:prstGeom prst="rect">
            <a:avLst/>
          </a:prstGeom>
        </p:spPr>
        <p:txBody>
          <a:bodyPr/>
          <a:lstStyle/>
          <a:p>
            <a:pPr/>
            <a:r>
              <a:t>正文级别 1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7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VERTICAL_TITLE_AND_VERTICAL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标题文本"/>
          <p:cNvSpPr txBox="1"/>
          <p:nvPr>
            <p:ph type="title" hasCustomPrompt="1"/>
          </p:nvPr>
        </p:nvSpPr>
        <p:spPr>
          <a:xfrm rot="5400000">
            <a:off x="22715537" y="10423525"/>
            <a:ext cx="28087638" cy="9875837"/>
          </a:xfrm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105" name="正文级别 1…"/>
          <p:cNvSpPr txBox="1"/>
          <p:nvPr>
            <p:ph type="body" idx="1" hasCustomPrompt="1"/>
          </p:nvPr>
        </p:nvSpPr>
        <p:spPr>
          <a:xfrm rot="5400000">
            <a:off x="2887659" y="623887"/>
            <a:ext cx="28087638" cy="29475113"/>
          </a:xfrm>
          <a:prstGeom prst="rect">
            <a:avLst/>
          </a:prstGeom>
        </p:spPr>
        <p:txBody>
          <a:bodyPr/>
          <a:lstStyle/>
          <a:p>
            <a:pPr/>
            <a:r>
              <a:t>正文级别 1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6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标题文本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21" name="正文级别 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正文级别 1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2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标题文本"/>
          <p:cNvSpPr txBox="1"/>
          <p:nvPr>
            <p:ph type="title" hasCustomPrompt="1"/>
          </p:nvPr>
        </p:nvSpPr>
        <p:spPr>
          <a:xfrm>
            <a:off x="3467100" y="21153437"/>
            <a:ext cx="37307838" cy="6537330"/>
          </a:xfrm>
          <a:prstGeom prst="rect">
            <a:avLst/>
          </a:prstGeom>
        </p:spPr>
        <p:txBody>
          <a:bodyPr anchor="t"/>
          <a:lstStyle>
            <a:lvl1pPr algn="l"/>
          </a:lstStyle>
          <a:p>
            <a:pPr/>
            <a:r>
              <a:t>标题文本</a:t>
            </a:r>
          </a:p>
        </p:txBody>
      </p:sp>
      <p:sp>
        <p:nvSpPr>
          <p:cNvPr id="30" name="正文级别 1…"/>
          <p:cNvSpPr txBox="1"/>
          <p:nvPr>
            <p:ph type="body" sz="quarter" idx="1" hasCustomPrompt="1"/>
          </p:nvPr>
        </p:nvSpPr>
        <p:spPr>
          <a:xfrm>
            <a:off x="3467100" y="13952537"/>
            <a:ext cx="37307838" cy="7200905"/>
          </a:xfrm>
          <a:prstGeom prst="rect">
            <a:avLst/>
          </a:prstGeom>
        </p:spPr>
        <p:txBody>
          <a:bodyPr anchor="b"/>
          <a:lstStyle>
            <a:lvl1pPr marL="0" indent="228600">
              <a:buClrTx/>
              <a:buSzTx/>
              <a:buFontTx/>
              <a:buNone/>
            </a:lvl1pPr>
            <a:lvl2pPr marL="0" indent="228600">
              <a:buClrTx/>
              <a:buSzTx/>
              <a:buFontTx/>
              <a:buNone/>
            </a:lvl2pPr>
            <a:lvl3pPr marL="0" indent="228600">
              <a:buClrTx/>
              <a:buSzTx/>
              <a:buFontTx/>
              <a:buNone/>
            </a:lvl3pPr>
            <a:lvl4pPr marL="0" indent="228600">
              <a:buClrTx/>
              <a:buSzTx/>
              <a:buFontTx/>
              <a:buNone/>
            </a:lvl4pPr>
            <a:lvl5pPr marL="0" indent="228600">
              <a:buClrTx/>
              <a:buSzTx/>
              <a:buFontTx/>
              <a:buNone/>
            </a:lvl5pPr>
          </a:lstStyle>
          <a:p>
            <a:pPr/>
            <a:r>
              <a:t>正文级别 1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1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WO_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标题文本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39" name="正文级别 1…"/>
          <p:cNvSpPr txBox="1"/>
          <p:nvPr>
            <p:ph type="body" sz="half" idx="1" hasCustomPrompt="1"/>
          </p:nvPr>
        </p:nvSpPr>
        <p:spPr>
          <a:xfrm>
            <a:off x="2193925" y="7680325"/>
            <a:ext cx="19675475" cy="21724938"/>
          </a:xfrm>
          <a:prstGeom prst="rect">
            <a:avLst/>
          </a:prstGeom>
        </p:spPr>
        <p:txBody>
          <a:bodyPr/>
          <a:lstStyle/>
          <a:p>
            <a:pPr/>
            <a:r>
              <a:t>正文级别 1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0" name="Google Shape;32;p5"/>
          <p:cNvSpPr txBox="1"/>
          <p:nvPr>
            <p:ph type="body" sz="half" idx="21"/>
          </p:nvPr>
        </p:nvSpPr>
        <p:spPr>
          <a:xfrm>
            <a:off x="22021798" y="7680322"/>
            <a:ext cx="19675481" cy="21724944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1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WO_OBJECTS_WITH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标题文本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49" name="正文级别 1…"/>
          <p:cNvSpPr txBox="1"/>
          <p:nvPr>
            <p:ph type="body" sz="quarter" idx="1" hasCustomPrompt="1"/>
          </p:nvPr>
        </p:nvSpPr>
        <p:spPr>
          <a:xfrm>
            <a:off x="2193925" y="7369175"/>
            <a:ext cx="19392900" cy="3070225"/>
          </a:xfrm>
          <a:prstGeom prst="rect">
            <a:avLst/>
          </a:prstGeom>
        </p:spPr>
        <p:txBody>
          <a:bodyPr anchor="b"/>
          <a:lstStyle>
            <a:lvl1pPr marL="0" indent="228600">
              <a:buClrTx/>
              <a:buSzTx/>
              <a:buFontTx/>
              <a:buNone/>
            </a:lvl1pPr>
            <a:lvl2pPr marL="0" indent="228600">
              <a:buClrTx/>
              <a:buSzTx/>
              <a:buFontTx/>
              <a:buNone/>
            </a:lvl2pPr>
            <a:lvl3pPr marL="0" indent="228600">
              <a:buClrTx/>
              <a:buSzTx/>
              <a:buFontTx/>
              <a:buNone/>
            </a:lvl3pPr>
            <a:lvl4pPr marL="0" indent="228600">
              <a:buClrTx/>
              <a:buSzTx/>
              <a:buFontTx/>
              <a:buNone/>
            </a:lvl4pPr>
            <a:lvl5pPr marL="0" indent="228600">
              <a:buClrTx/>
              <a:buSzTx/>
              <a:buFontTx/>
              <a:buNone/>
            </a:lvl5pPr>
          </a:lstStyle>
          <a:p>
            <a:pPr/>
            <a:r>
              <a:t>正文级别 1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0" name="Google Shape;39;p6"/>
          <p:cNvSpPr txBox="1"/>
          <p:nvPr>
            <p:ph type="body" sz="half" idx="21"/>
          </p:nvPr>
        </p:nvSpPr>
        <p:spPr>
          <a:xfrm>
            <a:off x="2193925" y="10439399"/>
            <a:ext cx="19392900" cy="18965868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1" name="Google Shape;40;p6"/>
          <p:cNvSpPr txBox="1"/>
          <p:nvPr>
            <p:ph type="body" sz="quarter" idx="22"/>
          </p:nvPr>
        </p:nvSpPr>
        <p:spPr>
          <a:xfrm>
            <a:off x="22296437" y="7369175"/>
            <a:ext cx="19400841" cy="3070225"/>
          </a:xfrm>
          <a:prstGeom prst="rect">
            <a:avLst/>
          </a:prstGeom>
        </p:spPr>
        <p:txBody>
          <a:bodyPr anchor="b"/>
          <a:lstStyle/>
          <a:p>
            <a:pPr/>
          </a:p>
        </p:txBody>
      </p:sp>
      <p:sp>
        <p:nvSpPr>
          <p:cNvPr id="52" name="Google Shape;41;p6"/>
          <p:cNvSpPr txBox="1"/>
          <p:nvPr>
            <p:ph type="body" sz="half" idx="23"/>
          </p:nvPr>
        </p:nvSpPr>
        <p:spPr>
          <a:xfrm>
            <a:off x="22296437" y="10439399"/>
            <a:ext cx="19400841" cy="18965868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3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标题文本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61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OBJECT_WITH_CAPTIO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标题文本"/>
          <p:cNvSpPr txBox="1"/>
          <p:nvPr>
            <p:ph type="title" hasCustomPrompt="1"/>
          </p:nvPr>
        </p:nvSpPr>
        <p:spPr>
          <a:xfrm>
            <a:off x="2193925" y="1311275"/>
            <a:ext cx="14439900" cy="5576888"/>
          </a:xfrm>
          <a:prstGeom prst="rect">
            <a:avLst/>
          </a:prstGeom>
        </p:spPr>
        <p:txBody>
          <a:bodyPr anchor="b"/>
          <a:lstStyle>
            <a:lvl1pPr algn="l"/>
          </a:lstStyle>
          <a:p>
            <a:pPr/>
            <a:r>
              <a:t>标题文本</a:t>
            </a:r>
          </a:p>
        </p:txBody>
      </p:sp>
      <p:sp>
        <p:nvSpPr>
          <p:cNvPr id="76" name="正文级别 1…"/>
          <p:cNvSpPr txBox="1"/>
          <p:nvPr>
            <p:ph type="body" idx="1" hasCustomPrompt="1"/>
          </p:nvPr>
        </p:nvSpPr>
        <p:spPr>
          <a:xfrm>
            <a:off x="17160875" y="1311275"/>
            <a:ext cx="24536399" cy="28093988"/>
          </a:xfrm>
          <a:prstGeom prst="rect">
            <a:avLst/>
          </a:prstGeom>
        </p:spPr>
        <p:txBody>
          <a:bodyPr/>
          <a:lstStyle/>
          <a:p>
            <a:pPr/>
            <a:r>
              <a:t>正文级别 1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77" name="Google Shape;57;p9"/>
          <p:cNvSpPr txBox="1"/>
          <p:nvPr>
            <p:ph type="body" sz="half" idx="21"/>
          </p:nvPr>
        </p:nvSpPr>
        <p:spPr>
          <a:xfrm>
            <a:off x="2193925" y="6888160"/>
            <a:ext cx="14439900" cy="22517109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8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ICTURE_WITH_CAPTIO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标题文本"/>
          <p:cNvSpPr txBox="1"/>
          <p:nvPr>
            <p:ph type="title" hasCustomPrompt="1"/>
          </p:nvPr>
        </p:nvSpPr>
        <p:spPr>
          <a:xfrm>
            <a:off x="8602663" y="23042562"/>
            <a:ext cx="26335038" cy="2720980"/>
          </a:xfrm>
          <a:prstGeom prst="rect">
            <a:avLst/>
          </a:prstGeom>
        </p:spPr>
        <p:txBody>
          <a:bodyPr anchor="b"/>
          <a:lstStyle>
            <a:lvl1pPr algn="l"/>
          </a:lstStyle>
          <a:p>
            <a:pPr/>
            <a:r>
              <a:t>标题文本</a:t>
            </a:r>
          </a:p>
        </p:txBody>
      </p:sp>
      <p:sp>
        <p:nvSpPr>
          <p:cNvPr id="86" name="Google Shape;63;p10"/>
          <p:cNvSpPr/>
          <p:nvPr>
            <p:ph type="pic" sz="half" idx="21"/>
          </p:nvPr>
        </p:nvSpPr>
        <p:spPr>
          <a:xfrm>
            <a:off x="8602663" y="2941638"/>
            <a:ext cx="26335038" cy="1975008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87" name="正文级别 1…"/>
          <p:cNvSpPr txBox="1"/>
          <p:nvPr>
            <p:ph type="body" sz="quarter" idx="1" hasCustomPrompt="1"/>
          </p:nvPr>
        </p:nvSpPr>
        <p:spPr>
          <a:xfrm>
            <a:off x="8602663" y="25763537"/>
            <a:ext cx="26335038" cy="3862392"/>
          </a:xfrm>
          <a:prstGeom prst="rect">
            <a:avLst/>
          </a:prstGeom>
        </p:spPr>
        <p:txBody>
          <a:bodyPr/>
          <a:lstStyle>
            <a:lvl1pPr marL="0" indent="228600">
              <a:buClrTx/>
              <a:buSzTx/>
              <a:buFontTx/>
              <a:buNone/>
            </a:lvl1pPr>
            <a:lvl2pPr marL="0" indent="228600">
              <a:buClrTx/>
              <a:buSzTx/>
              <a:buFontTx/>
              <a:buNone/>
            </a:lvl2pPr>
            <a:lvl3pPr marL="0" indent="228600">
              <a:buClrTx/>
              <a:buSzTx/>
              <a:buFontTx/>
              <a:buNone/>
            </a:lvl3pPr>
            <a:lvl4pPr marL="0" indent="228600">
              <a:buClrTx/>
              <a:buSzTx/>
              <a:buFontTx/>
              <a:buNone/>
            </a:lvl4pPr>
            <a:lvl5pPr marL="0" indent="228600">
              <a:buClrTx/>
              <a:buSzTx/>
              <a:buFontTx/>
              <a:buNone/>
            </a:lvl5pPr>
          </a:lstStyle>
          <a:p>
            <a:pPr/>
            <a:r>
              <a:t>正文级别 1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88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文本"/>
          <p:cNvSpPr txBox="1"/>
          <p:nvPr>
            <p:ph type="title" hasCustomPrompt="1"/>
          </p:nvPr>
        </p:nvSpPr>
        <p:spPr>
          <a:xfrm>
            <a:off x="2193925" y="1317625"/>
            <a:ext cx="39503350" cy="548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1" tIns="91421" rIns="91421" bIns="91421" anchor="ctr">
            <a:normAutofit fontScale="100000" lnSpcReduction="0"/>
          </a:bodyPr>
          <a:lstStyle/>
          <a:p>
            <a:pPr/>
            <a:r>
              <a:t>标题文本</a:t>
            </a:r>
          </a:p>
        </p:txBody>
      </p:sp>
      <p:sp>
        <p:nvSpPr>
          <p:cNvPr id="3" name="正文级别 1…"/>
          <p:cNvSpPr txBox="1"/>
          <p:nvPr>
            <p:ph type="body" idx="1" hasCustomPrompt="1"/>
          </p:nvPr>
        </p:nvSpPr>
        <p:spPr>
          <a:xfrm>
            <a:off x="2193925" y="7680325"/>
            <a:ext cx="39503350" cy="217249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1" tIns="91421" rIns="91421" bIns="91421">
            <a:normAutofit fontScale="100000" lnSpcReduction="0"/>
          </a:bodyPr>
          <a:lstStyle/>
          <a:p>
            <a:pPr/>
            <a:r>
              <a:t>正文级别 1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幻灯片编号"/>
          <p:cNvSpPr txBox="1"/>
          <p:nvPr>
            <p:ph type="sldNum" sz="quarter" idx="2"/>
          </p:nvPr>
        </p:nvSpPr>
        <p:spPr>
          <a:xfrm>
            <a:off x="41215068" y="29976762"/>
            <a:ext cx="482211" cy="380226"/>
          </a:xfrm>
          <a:prstGeom prst="rect">
            <a:avLst/>
          </a:prstGeom>
          <a:ln w="12700">
            <a:miter lim="400000"/>
          </a:ln>
        </p:spPr>
        <p:txBody>
          <a:bodyPr wrap="none" lIns="91421" tIns="91421" rIns="91421" bIns="91421">
            <a:spAutoFit/>
          </a:bodyPr>
          <a:lstStyle>
            <a:lvl1pPr indent="88900" algn="r"/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ransition xmlns:p14="http://schemas.microsoft.com/office/powerpoint/2010/main" spd="med" advClick="1"/>
  <p:txStyles>
    <p:title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SzPts val="1400"/>
        <a:buFont typeface="Arial"/>
        <a:buChar char="●"/>
        <a:tabLst/>
        <a:defRPr b="0" baseline="0" cap="none" i="0" spc="0" strike="noStrike" sz="14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SzPts val="1400"/>
        <a:buFont typeface="Arial"/>
        <a:buChar char="○"/>
        <a:tabLst/>
        <a:defRPr b="0" baseline="0" cap="none" i="0" spc="0" strike="noStrike" sz="14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SzPts val="1400"/>
        <a:buFont typeface="Arial"/>
        <a:buChar char="■"/>
        <a:tabLst/>
        <a:defRPr b="0" baseline="0" cap="none" i="0" spc="0" strike="noStrike" sz="14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SzPts val="1400"/>
        <a:buFont typeface="Arial"/>
        <a:buChar char="●"/>
        <a:tabLst/>
        <a:defRPr b="0" baseline="0" cap="none" i="0" spc="0" strike="noStrike" sz="14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SzPts val="1400"/>
        <a:buFont typeface="Arial"/>
        <a:buChar char="○"/>
        <a:tabLst/>
        <a:defRPr b="0" baseline="0" cap="none" i="0" spc="0" strike="noStrike" sz="14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SzPts val="1400"/>
        <a:buFont typeface="Arial"/>
        <a:buChar char="■"/>
        <a:tabLst/>
        <a:defRPr b="0" baseline="0" cap="none" i="0" spc="0" strike="noStrike" sz="14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SzPts val="1400"/>
        <a:buFont typeface="Arial"/>
        <a:buChar char="●"/>
        <a:tabLst/>
        <a:defRPr b="0" baseline="0" cap="none" i="0" spc="0" strike="noStrike" sz="14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SzPts val="1400"/>
        <a:buFont typeface="Arial"/>
        <a:buChar char="○"/>
        <a:tabLst/>
        <a:defRPr b="0" baseline="0" cap="none" i="0" spc="0" strike="noStrike" sz="14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SzPts val="1400"/>
        <a:buFont typeface="Arial"/>
        <a:buChar char="■"/>
        <a:tabLst/>
        <a:defRPr b="0" baseline="0" cap="none" i="0" spc="0" strike="noStrike" sz="14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9pPr>
    </p:titleStyle>
    <p:bodyStyle>
      <a:lvl1pPr marL="457200" marR="0" indent="-317500" algn="l" defTabSz="914400" rtl="0" latinLnBrk="0">
        <a:lnSpc>
          <a:spcPct val="100000"/>
        </a:lnSpc>
        <a:spcBef>
          <a:spcPts val="3300"/>
        </a:spcBef>
        <a:spcAft>
          <a:spcPts val="0"/>
        </a:spcAft>
        <a:buClr>
          <a:srgbClr val="000000"/>
        </a:buClr>
        <a:buSzPts val="1400"/>
        <a:buFont typeface="Arial"/>
        <a:buChar char="•"/>
        <a:tabLst/>
        <a:defRPr b="0" baseline="0" cap="none" i="0" spc="0" strike="noStrike" sz="14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1pPr>
      <a:lvl2pPr marL="914400" marR="0" indent="-317500" algn="l" defTabSz="914400" rtl="0" latinLnBrk="0">
        <a:lnSpc>
          <a:spcPct val="100000"/>
        </a:lnSpc>
        <a:spcBef>
          <a:spcPts val="3300"/>
        </a:spcBef>
        <a:spcAft>
          <a:spcPts val="0"/>
        </a:spcAft>
        <a:buClr>
          <a:srgbClr val="000000"/>
        </a:buClr>
        <a:buSzPts val="1400"/>
        <a:buFont typeface="Arial"/>
        <a:buChar char="–"/>
        <a:tabLst/>
        <a:defRPr b="0" baseline="0" cap="none" i="0" spc="0" strike="noStrike" sz="14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2pPr>
      <a:lvl3pPr marL="1371600" marR="0" indent="-317500" algn="l" defTabSz="914400" rtl="0" latinLnBrk="0">
        <a:lnSpc>
          <a:spcPct val="100000"/>
        </a:lnSpc>
        <a:spcBef>
          <a:spcPts val="3300"/>
        </a:spcBef>
        <a:spcAft>
          <a:spcPts val="0"/>
        </a:spcAft>
        <a:buClr>
          <a:srgbClr val="000000"/>
        </a:buClr>
        <a:buSzPts val="1400"/>
        <a:buFont typeface="Arial"/>
        <a:buChar char="•"/>
        <a:tabLst/>
        <a:defRPr b="0" baseline="0" cap="none" i="0" spc="0" strike="noStrike" sz="14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3pPr>
      <a:lvl4pPr marL="1828800" marR="0" indent="-317500" algn="l" defTabSz="914400" rtl="0" latinLnBrk="0">
        <a:lnSpc>
          <a:spcPct val="100000"/>
        </a:lnSpc>
        <a:spcBef>
          <a:spcPts val="3300"/>
        </a:spcBef>
        <a:spcAft>
          <a:spcPts val="0"/>
        </a:spcAft>
        <a:buClr>
          <a:srgbClr val="000000"/>
        </a:buClr>
        <a:buSzPts val="1400"/>
        <a:buFont typeface="Arial"/>
        <a:buChar char="–"/>
        <a:tabLst/>
        <a:defRPr b="0" baseline="0" cap="none" i="0" spc="0" strike="noStrike" sz="14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4pPr>
      <a:lvl5pPr marL="2286000" marR="0" indent="-317500" algn="l" defTabSz="914400" rtl="0" latinLnBrk="0">
        <a:lnSpc>
          <a:spcPct val="100000"/>
        </a:lnSpc>
        <a:spcBef>
          <a:spcPts val="3300"/>
        </a:spcBef>
        <a:spcAft>
          <a:spcPts val="0"/>
        </a:spcAft>
        <a:buClr>
          <a:srgbClr val="000000"/>
        </a:buClr>
        <a:buSzPts val="1400"/>
        <a:buFont typeface="Arial"/>
        <a:buChar char="»"/>
        <a:tabLst/>
        <a:defRPr b="0" baseline="0" cap="none" i="0" spc="0" strike="noStrike" sz="14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5pPr>
      <a:lvl6pPr marL="2743200" marR="0" indent="-317500" algn="l" defTabSz="914400" rtl="0" latinLnBrk="0">
        <a:lnSpc>
          <a:spcPct val="100000"/>
        </a:lnSpc>
        <a:spcBef>
          <a:spcPts val="3300"/>
        </a:spcBef>
        <a:spcAft>
          <a:spcPts val="0"/>
        </a:spcAft>
        <a:buClr>
          <a:srgbClr val="000000"/>
        </a:buClr>
        <a:buSzPts val="1400"/>
        <a:buFont typeface="Arial"/>
        <a:buChar char="»"/>
        <a:tabLst/>
        <a:defRPr b="0" baseline="0" cap="none" i="0" spc="0" strike="noStrike" sz="14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6pPr>
      <a:lvl7pPr marL="3200400" marR="0" indent="-317500" algn="l" defTabSz="914400" rtl="0" latinLnBrk="0">
        <a:lnSpc>
          <a:spcPct val="100000"/>
        </a:lnSpc>
        <a:spcBef>
          <a:spcPts val="3300"/>
        </a:spcBef>
        <a:spcAft>
          <a:spcPts val="0"/>
        </a:spcAft>
        <a:buClr>
          <a:srgbClr val="000000"/>
        </a:buClr>
        <a:buSzPts val="1400"/>
        <a:buFont typeface="Arial"/>
        <a:buChar char="»"/>
        <a:tabLst/>
        <a:defRPr b="0" baseline="0" cap="none" i="0" spc="0" strike="noStrike" sz="14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7pPr>
      <a:lvl8pPr marL="3657600" marR="0" indent="-317500" algn="l" defTabSz="914400" rtl="0" latinLnBrk="0">
        <a:lnSpc>
          <a:spcPct val="100000"/>
        </a:lnSpc>
        <a:spcBef>
          <a:spcPts val="3300"/>
        </a:spcBef>
        <a:spcAft>
          <a:spcPts val="0"/>
        </a:spcAft>
        <a:buClr>
          <a:srgbClr val="000000"/>
        </a:buClr>
        <a:buSzPts val="1400"/>
        <a:buFont typeface="Arial"/>
        <a:buChar char="»"/>
        <a:tabLst/>
        <a:defRPr b="0" baseline="0" cap="none" i="0" spc="0" strike="noStrike" sz="14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8pPr>
      <a:lvl9pPr marL="4114800" marR="0" indent="-317500" algn="l" defTabSz="914400" rtl="0" latinLnBrk="0">
        <a:lnSpc>
          <a:spcPct val="100000"/>
        </a:lnSpc>
        <a:spcBef>
          <a:spcPts val="3300"/>
        </a:spcBef>
        <a:spcAft>
          <a:spcPts val="0"/>
        </a:spcAft>
        <a:buClr>
          <a:srgbClr val="000000"/>
        </a:buClr>
        <a:buSzPts val="1400"/>
        <a:buFont typeface="Arial"/>
        <a:buChar char="»"/>
        <a:tabLst/>
        <a:defRPr b="0" baseline="0" cap="none" i="0" spc="0" strike="noStrike" sz="14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9pPr>
    </p:bodyStyle>
    <p:otherStyle>
      <a:lvl1pPr marL="0" marR="0" indent="889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889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889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889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889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889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889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889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889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1" Type="http://schemas.openxmlformats.org/officeDocument/2006/relationships/image" Target="../media/image10.png"/><Relationship Id="rId12" Type="http://schemas.openxmlformats.org/officeDocument/2006/relationships/image" Target="../media/image11.png"/><Relationship Id="rId13" Type="http://schemas.openxmlformats.org/officeDocument/2006/relationships/image" Target="../media/image12.png"/><Relationship Id="rId14" Type="http://schemas.openxmlformats.org/officeDocument/2006/relationships/image" Target="../media/image13.png"/><Relationship Id="rId15" Type="http://schemas.openxmlformats.org/officeDocument/2006/relationships/image" Target="../media/image14.png"/><Relationship Id="rId16" Type="http://schemas.openxmlformats.org/officeDocument/2006/relationships/image" Target="../media/image15.png"/><Relationship Id="rId17" Type="http://schemas.openxmlformats.org/officeDocument/2006/relationships/image" Target="../media/image16.png"/><Relationship Id="rId18" Type="http://schemas.openxmlformats.org/officeDocument/2006/relationships/image" Target="../media/image17.png"/><Relationship Id="rId19" Type="http://schemas.openxmlformats.org/officeDocument/2006/relationships/image" Target="../media/image18.png"/><Relationship Id="rId20" Type="http://schemas.openxmlformats.org/officeDocument/2006/relationships/image" Target="../media/image19.png"/><Relationship Id="rId21" Type="http://schemas.openxmlformats.org/officeDocument/2006/relationships/image" Target="../media/image20.png"/><Relationship Id="rId22" Type="http://schemas.openxmlformats.org/officeDocument/2006/relationships/image" Target="../media/image21.png"/><Relationship Id="rId23" Type="http://schemas.openxmlformats.org/officeDocument/2006/relationships/image" Target="../media/image22.png"/><Relationship Id="rId24" Type="http://schemas.openxmlformats.org/officeDocument/2006/relationships/image" Target="../media/image23.png"/><Relationship Id="rId25" Type="http://schemas.openxmlformats.org/officeDocument/2006/relationships/image" Target="../media/image24.png"/><Relationship Id="rId26" Type="http://schemas.openxmlformats.org/officeDocument/2006/relationships/image" Target="../media/image25.png"/><Relationship Id="rId27" Type="http://schemas.openxmlformats.org/officeDocument/2006/relationships/image" Target="../media/image26.png"/><Relationship Id="rId28" Type="http://schemas.openxmlformats.org/officeDocument/2006/relationships/image" Target="../media/image27.png"/><Relationship Id="rId29" Type="http://schemas.openxmlformats.org/officeDocument/2006/relationships/image" Target="../media/image28.png"/><Relationship Id="rId30" Type="http://schemas.openxmlformats.org/officeDocument/2006/relationships/image" Target="../media/image29.png"/><Relationship Id="rId31" Type="http://schemas.openxmlformats.org/officeDocument/2006/relationships/image" Target="../media/image30.png"/><Relationship Id="rId32" Type="http://schemas.openxmlformats.org/officeDocument/2006/relationships/image" Target="../media/image31.png"/><Relationship Id="rId33" Type="http://schemas.openxmlformats.org/officeDocument/2006/relationships/image" Target="../media/image32.png"/><Relationship Id="rId34" Type="http://schemas.openxmlformats.org/officeDocument/2006/relationships/image" Target="../media/image33.png"/><Relationship Id="rId35" Type="http://schemas.openxmlformats.org/officeDocument/2006/relationships/image" Target="../media/image34.png"/><Relationship Id="rId36" Type="http://schemas.openxmlformats.org/officeDocument/2006/relationships/image" Target="../media/image35.png"/><Relationship Id="rId37" Type="http://schemas.openxmlformats.org/officeDocument/2006/relationships/image" Target="../media/image36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rgbClr val="FFFFFF"/>
            </a:gs>
            <a:gs pos="100000">
              <a:srgbClr val="C3DCFF"/>
            </a:gs>
          </a:gsLst>
          <a:lin ang="5400011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85;p13"/>
          <p:cNvSpPr/>
          <p:nvPr/>
        </p:nvSpPr>
        <p:spPr>
          <a:xfrm>
            <a:off x="0" y="13333"/>
            <a:ext cx="43891200" cy="2611759"/>
          </a:xfrm>
          <a:prstGeom prst="rect">
            <a:avLst/>
          </a:prstGeom>
          <a:gradFill>
            <a:gsLst>
              <a:gs pos="0">
                <a:srgbClr val="002776"/>
              </a:gs>
              <a:gs pos="5000">
                <a:srgbClr val="002776"/>
              </a:gs>
              <a:gs pos="100000">
                <a:srgbClr val="4B98FF"/>
              </a:gs>
            </a:gsLst>
          </a:gradFill>
          <a:ln w="12700">
            <a:miter lim="400000"/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116" name="Google Shape;86;p13"/>
          <p:cNvSpPr txBox="1"/>
          <p:nvPr/>
        </p:nvSpPr>
        <p:spPr>
          <a:xfrm>
            <a:off x="4195436" y="-191774"/>
            <a:ext cx="35371414" cy="29057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8573" tIns="68573" rIns="68573" bIns="68573" anchor="ctr">
            <a:spAutoFit/>
          </a:bodyPr>
          <a:lstStyle/>
          <a:p>
            <a:pPr algn="ctr">
              <a:defRPr b="1" sz="72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r>
              <a:t>Solve Deblurring and Super Resolution in Low-dose Computed Tomography via One Novel Neural Network </a:t>
            </a:r>
          </a:p>
          <a:p>
            <a:pPr algn="ctr">
              <a:defRPr b="1" sz="36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r>
              <a:t>Mingjun Feng, Nixa High School</a:t>
            </a:r>
          </a:p>
        </p:txBody>
      </p:sp>
      <p:sp>
        <p:nvSpPr>
          <p:cNvPr id="117" name="Google Shape;89;p13"/>
          <p:cNvSpPr txBox="1"/>
          <p:nvPr/>
        </p:nvSpPr>
        <p:spPr>
          <a:xfrm>
            <a:off x="34168078" y="20892135"/>
            <a:ext cx="9042402" cy="115417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8573" tIns="68573" rIns="68573" bIns="68573">
            <a:spAutoFit/>
          </a:bodyPr>
          <a:lstStyle/>
          <a:p>
            <a:pPr>
              <a:defRPr i="1" sz="2000"/>
            </a:pPr>
            <a:r>
              <a:t>[Hsieh, 2003] Hsieh, J. (2003). Computed tomography: principles, design, artifacts, and recent advances.</a:t>
            </a:r>
          </a:p>
          <a:p>
            <a:pPr>
              <a:defRPr i="1" sz="2000"/>
            </a:pPr>
          </a:p>
          <a:p>
            <a:pPr>
              <a:defRPr i="1" sz="2000"/>
            </a:pPr>
            <a:r>
              <a:t>[Sidky and Pan, 2022] Sidky, E. Y. and Pan, X. (2022). Report on the aapm deep-learning sparse-view ct grand challenge. Medical Physics.</a:t>
            </a:r>
          </a:p>
          <a:p>
            <a:pPr>
              <a:defRPr i="1" sz="2000"/>
            </a:pPr>
          </a:p>
          <a:p>
            <a:pPr>
              <a:defRPr i="1" sz="2000"/>
            </a:pPr>
            <a:r>
              <a:t>[Roth et al., 2016] Roth, H. R., Farag, A., Turkbey, E. B., Lu, L., Liu, J., and Summers, R. M. (2016). Data from pancreas-ct. The cancer imaging archive, 32.</a:t>
            </a:r>
          </a:p>
          <a:p>
            <a:pPr>
              <a:defRPr i="1" sz="2000"/>
            </a:pPr>
            <a:r>
              <a:t>Zhang, Y., Tian, Y., Kong, Y., Zhong, B., and Fu, Y. (2020).</a:t>
            </a:r>
          </a:p>
          <a:p>
            <a:pPr>
              <a:defRPr i="1" sz="2000"/>
            </a:pPr>
            <a:r>
              <a:t>Residual dense network for image restoration. IEEE Transactions on Pattern Analysis and Machine Intelligence, 43(7):2480–2495.</a:t>
            </a:r>
          </a:p>
          <a:p>
            <a:pPr>
              <a:defRPr i="1" sz="2000"/>
            </a:pPr>
          </a:p>
          <a:p>
            <a:pPr>
              <a:defRPr i="1" sz="2000"/>
            </a:pPr>
            <a:r>
              <a:t>Al‐Ameen, Zohair, and Ghazali Sulong. "A novel Zohair filter for deblurring computed tomography medical images." International Journal of Imaging Systems and Technology 25.3 (2015): 265-275.</a:t>
            </a:r>
          </a:p>
          <a:p>
            <a:pPr>
              <a:defRPr i="1" sz="2000"/>
            </a:pPr>
          </a:p>
          <a:p>
            <a:pPr>
              <a:defRPr i="1" sz="2000"/>
            </a:pPr>
            <a:r>
              <a:t>Meijering, Erik HW, Wiro J. Niessen, and Max A. Viergever. "Quantitative evaluation of convolution-based methods for medical image interpolation." Medical image analysis 5.2 (2001): 111-126.</a:t>
            </a:r>
          </a:p>
          <a:p>
            <a:pPr>
              <a:defRPr i="1" sz="2000"/>
            </a:pPr>
          </a:p>
          <a:p>
            <a:pPr>
              <a:defRPr i="1" sz="2000"/>
            </a:pPr>
            <a:r>
              <a:t>M. Nagare et al., "A Noise Preserving Sharpening Filter for CT Image Enhancement," 2022 IEEE International Conference on Image Processing (ICIP), Bordeaux, France, 2022, pp. 2566-2570, doi: 10.1109/ICIP46576.2022.9897227.</a:t>
            </a:r>
          </a:p>
          <a:p>
            <a:pPr>
              <a:defRPr i="1" sz="2000"/>
            </a:pPr>
          </a:p>
          <a:p>
            <a:pPr>
              <a:defRPr i="1" sz="2000"/>
            </a:pPr>
            <a:r>
              <a:t>Fig 1.1, 1.2,1.4, 1.14: TCIA dataset</a:t>
            </a:r>
          </a:p>
          <a:p>
            <a:pPr>
              <a:defRPr i="1" sz="2000"/>
            </a:pPr>
            <a:r>
              <a:t>Fig 1.13: AAPM dataset</a:t>
            </a:r>
          </a:p>
          <a:p>
            <a:pPr>
              <a:defRPr i="1" sz="2000"/>
            </a:pPr>
            <a:r>
              <a:t>Fig 1.3, 1.5, 1.6, 1.13, 1.17, 1.18, 1.19, 1.20: Student created</a:t>
            </a:r>
          </a:p>
          <a:p>
            <a:pPr>
              <a:defRPr i="1" sz="2000"/>
            </a:pPr>
            <a:r>
              <a:t>Fig 1.7: https://www.geog.leeds.ac.uk/groups/geocomp/1999/082/gc_082.htm</a:t>
            </a:r>
          </a:p>
          <a:p>
            <a:pPr>
              <a:defRPr i="1" sz="2000"/>
            </a:pPr>
            <a:r>
              <a:t>Fig 1.8: Regression Analysis using Deep Learning</a:t>
            </a:r>
          </a:p>
          <a:p>
            <a:pPr>
              <a:defRPr i="1" sz="2000"/>
            </a:pPr>
            <a:r>
              <a:t>Fig 1.9: https://towardsdatascience.com/creating-and-training-a-u-net-model-with-pytorch-for-2d-3d-semantic-segmentation-model-building-6ab09d6a0862. </a:t>
            </a:r>
          </a:p>
          <a:p>
            <a:pPr>
              <a:defRPr i="1" sz="2000"/>
            </a:pPr>
            <a:r>
              <a:t>Fig 1.10 and 1.11: Li, Juncheng, Zehua Pei, and Tieyong Zeng. "From beginner to master: A survey for deep learning-based single-image super-resolution." arXiv preprint arXiv:2109.14335 (2021).</a:t>
            </a:r>
          </a:p>
          <a:p>
            <a:pPr>
              <a:defRPr i="1" sz="2000"/>
            </a:pPr>
            <a:r>
              <a:t>Fig 1.12: Zhang, Y., Tian, Y., Kong, Y., Zhong, B., and Fu, Y. (2020).</a:t>
            </a:r>
          </a:p>
          <a:p>
            <a:pPr>
              <a:defRPr i="1" sz="2000"/>
            </a:pPr>
            <a:r>
              <a:t>Residual dense network for image restoration. IEEE Transactions on Pattern Analysis and Machine Intelligence, 43(7):2480–2495.</a:t>
            </a:r>
          </a:p>
        </p:txBody>
      </p:sp>
      <p:grpSp>
        <p:nvGrpSpPr>
          <p:cNvPr id="120" name="Google Shape;90;p13"/>
          <p:cNvGrpSpPr/>
          <p:nvPr/>
        </p:nvGrpSpPr>
        <p:grpSpPr>
          <a:xfrm>
            <a:off x="11177263" y="2663829"/>
            <a:ext cx="21714476" cy="797547"/>
            <a:chOff x="-1" y="0"/>
            <a:chExt cx="21714474" cy="797545"/>
          </a:xfrm>
        </p:grpSpPr>
        <p:sp>
          <p:nvSpPr>
            <p:cNvPr id="118" name="矩形"/>
            <p:cNvSpPr/>
            <p:nvPr/>
          </p:nvSpPr>
          <p:spPr>
            <a:xfrm>
              <a:off x="-2" y="53145"/>
              <a:ext cx="21714476" cy="691261"/>
            </a:xfrm>
            <a:prstGeom prst="rect">
              <a:avLst/>
            </a:prstGeom>
            <a:gradFill flip="none" rotWithShape="1">
              <a:gsLst>
                <a:gs pos="0">
                  <a:srgbClr val="002776"/>
                </a:gs>
                <a:gs pos="5000">
                  <a:srgbClr val="002776"/>
                </a:gs>
                <a:gs pos="100000">
                  <a:srgbClr val="4B98FF"/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defRPr>
              </a:pPr>
            </a:p>
          </p:txBody>
        </p:sp>
        <p:sp>
          <p:nvSpPr>
            <p:cNvPr id="119" name="♦ Model Structure"/>
            <p:cNvSpPr txBox="1"/>
            <p:nvPr/>
          </p:nvSpPr>
          <p:spPr>
            <a:xfrm>
              <a:off x="67490" y="0"/>
              <a:ext cx="21579490" cy="79754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68573" tIns="68573" rIns="68573" bIns="68573" numCol="1" anchor="ctr">
              <a:spAutoFit/>
            </a:bodyPr>
            <a:lstStyle>
              <a:lvl1pPr algn="ctr">
                <a:defRPr sz="4500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defRPr>
              </a:lvl1pPr>
            </a:lstStyle>
            <a:p>
              <a:pPr/>
              <a:r>
                <a:t>♦ Model Structure</a:t>
              </a:r>
            </a:p>
          </p:txBody>
        </p:sp>
      </p:grpSp>
      <p:grpSp>
        <p:nvGrpSpPr>
          <p:cNvPr id="123" name="Google Shape;91;p13"/>
          <p:cNvGrpSpPr/>
          <p:nvPr/>
        </p:nvGrpSpPr>
        <p:grpSpPr>
          <a:xfrm>
            <a:off x="11131547" y="18087978"/>
            <a:ext cx="21805909" cy="797547"/>
            <a:chOff x="1" y="0"/>
            <a:chExt cx="21805907" cy="797545"/>
          </a:xfrm>
        </p:grpSpPr>
        <p:sp>
          <p:nvSpPr>
            <p:cNvPr id="121" name="矩形"/>
            <p:cNvSpPr/>
            <p:nvPr/>
          </p:nvSpPr>
          <p:spPr>
            <a:xfrm>
              <a:off x="1" y="61854"/>
              <a:ext cx="21805909" cy="673845"/>
            </a:xfrm>
            <a:prstGeom prst="rect">
              <a:avLst/>
            </a:prstGeom>
            <a:gradFill flip="none" rotWithShape="1">
              <a:gsLst>
                <a:gs pos="0">
                  <a:srgbClr val="002776"/>
                </a:gs>
                <a:gs pos="5000">
                  <a:srgbClr val="002776"/>
                </a:gs>
                <a:gs pos="100000">
                  <a:srgbClr val="4B98FF"/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/>
            </a:p>
          </p:txBody>
        </p:sp>
        <p:sp>
          <p:nvSpPr>
            <p:cNvPr id="122" name="♦ Results"/>
            <p:cNvSpPr txBox="1"/>
            <p:nvPr/>
          </p:nvSpPr>
          <p:spPr>
            <a:xfrm>
              <a:off x="65792" y="0"/>
              <a:ext cx="21674323" cy="79754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68573" tIns="68573" rIns="68573" bIns="68573" numCol="1" anchor="ctr">
              <a:spAutoFit/>
            </a:bodyPr>
            <a:lstStyle>
              <a:lvl1pPr algn="ctr">
                <a:defRPr sz="4500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defRPr>
              </a:lvl1pPr>
            </a:lstStyle>
            <a:p>
              <a:pPr/>
              <a:r>
                <a:t>♦ Results</a:t>
              </a:r>
            </a:p>
          </p:txBody>
        </p:sp>
      </p:grpSp>
      <p:sp>
        <p:nvSpPr>
          <p:cNvPr id="124" name="Google Shape;94;p13"/>
          <p:cNvSpPr txBox="1"/>
          <p:nvPr/>
        </p:nvSpPr>
        <p:spPr>
          <a:xfrm>
            <a:off x="34074738" y="3425824"/>
            <a:ext cx="9160506" cy="70907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/>
          <a:p>
            <a:pPr marL="342900" indent="-342900" algn="just">
              <a:lnSpc>
                <a:spcPct val="90000"/>
              </a:lnSpc>
              <a:buClr>
                <a:srgbClr val="000000"/>
              </a:buClr>
              <a:buSzPct val="100000"/>
              <a:buAutoNum type="arabicPeriod" startAt="1"/>
              <a:defRPr sz="2800"/>
            </a:pPr>
            <a:r>
              <a:t>I trained the networks, including RDN, Sharp RDN, and Sharp U-net, by using data set from AAPM and TCIA.</a:t>
            </a:r>
          </a:p>
          <a:p>
            <a:pPr marL="342900" indent="-342900" algn="just">
              <a:lnSpc>
                <a:spcPct val="90000"/>
              </a:lnSpc>
              <a:buClr>
                <a:srgbClr val="000000"/>
              </a:buClr>
              <a:buSzPct val="100000"/>
              <a:buAutoNum type="arabicPeriod" startAt="1"/>
              <a:defRPr sz="2800"/>
            </a:pPr>
            <a:r>
              <a:t>Base on the PSNR, SSIM, and RMSE, the regular RDN performed the best on image deblurring.</a:t>
            </a:r>
          </a:p>
          <a:p>
            <a:pPr marL="342900" indent="-342900" algn="just">
              <a:lnSpc>
                <a:spcPct val="90000"/>
              </a:lnSpc>
              <a:buClr>
                <a:srgbClr val="000000"/>
              </a:buClr>
              <a:buSzPct val="100000"/>
              <a:buAutoNum type="arabicPeriod" startAt="1"/>
              <a:defRPr sz="2800"/>
            </a:pPr>
            <a:r>
              <a:t>when doing SR, based solely on PSNR and RMSE, the RDN did better than the other two, yet when based on SSIM, the result showed that the Sharp U-Net did the best. </a:t>
            </a:r>
          </a:p>
          <a:p>
            <a:pPr marL="342900" indent="-342900" algn="just">
              <a:lnSpc>
                <a:spcPct val="90000"/>
              </a:lnSpc>
              <a:buClr>
                <a:srgbClr val="000000"/>
              </a:buClr>
              <a:buSzPct val="100000"/>
              <a:buAutoNum type="arabicPeriod" startAt="1"/>
              <a:defRPr sz="2800"/>
            </a:pPr>
            <a:r>
              <a:t>In the future, I will conduct an experiment to determine the optimal number of RDBs for each of the tasks for CT medical images. </a:t>
            </a:r>
          </a:p>
          <a:p>
            <a:pPr marL="342900" indent="-342900" algn="just">
              <a:lnSpc>
                <a:spcPct val="90000"/>
              </a:lnSpc>
              <a:buClr>
                <a:srgbClr val="000000"/>
              </a:buClr>
              <a:buSzPct val="100000"/>
              <a:buAutoNum type="arabicPeriod" startAt="1"/>
              <a:defRPr sz="2800"/>
            </a:pPr>
            <a:r>
              <a:t>Furthermore, inspired by the SSIM value of the Sharp U-Net, I will also conduct an experiment of SR by combining Sharp U-net and RDN——that is, let the Sharp U-Net first up resolution then train the RDN to match the corresponding images.</a:t>
            </a:r>
          </a:p>
          <a:p>
            <a:pPr marL="342900" indent="-342900" algn="just">
              <a:lnSpc>
                <a:spcPct val="90000"/>
              </a:lnSpc>
              <a:buClr>
                <a:srgbClr val="000000"/>
              </a:buClr>
              <a:buSzPct val="100000"/>
              <a:buAutoNum type="arabicPeriod" startAt="1"/>
              <a:defRPr sz="2800"/>
            </a:pPr>
            <a:r>
              <a:t>I developed a</a:t>
            </a:r>
            <a:r>
              <a:rPr b="1">
                <a:solidFill>
                  <a:schemeClr val="accent5"/>
                </a:solidFill>
              </a:rPr>
              <a:t> CT transfer website, CTHub,</a:t>
            </a:r>
            <a:r>
              <a:t> which can help doctors and patients to increase the quality of CT images.</a:t>
            </a:r>
          </a:p>
        </p:txBody>
      </p:sp>
      <p:grpSp>
        <p:nvGrpSpPr>
          <p:cNvPr id="127" name="Google Shape;125;p13"/>
          <p:cNvGrpSpPr/>
          <p:nvPr/>
        </p:nvGrpSpPr>
        <p:grpSpPr>
          <a:xfrm>
            <a:off x="371473" y="2663831"/>
            <a:ext cx="10450835" cy="797547"/>
            <a:chOff x="0" y="0"/>
            <a:chExt cx="10450834" cy="797545"/>
          </a:xfrm>
        </p:grpSpPr>
        <p:sp>
          <p:nvSpPr>
            <p:cNvPr id="125" name="矩形"/>
            <p:cNvSpPr/>
            <p:nvPr/>
          </p:nvSpPr>
          <p:spPr>
            <a:xfrm>
              <a:off x="-1" y="47612"/>
              <a:ext cx="10450835" cy="702330"/>
            </a:xfrm>
            <a:prstGeom prst="rect">
              <a:avLst/>
            </a:prstGeom>
            <a:gradFill flip="none" rotWithShape="1">
              <a:gsLst>
                <a:gs pos="0">
                  <a:srgbClr val="002776"/>
                </a:gs>
                <a:gs pos="5000">
                  <a:srgbClr val="002776"/>
                </a:gs>
                <a:gs pos="100000">
                  <a:srgbClr val="4B98FF"/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defRPr>
              </a:pPr>
            </a:p>
          </p:txBody>
        </p:sp>
        <p:sp>
          <p:nvSpPr>
            <p:cNvPr id="126" name="♦ Introduction"/>
            <p:cNvSpPr txBox="1"/>
            <p:nvPr/>
          </p:nvSpPr>
          <p:spPr>
            <a:xfrm>
              <a:off x="67188" y="0"/>
              <a:ext cx="10316455" cy="79754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68573" tIns="68573" rIns="68573" bIns="68573" numCol="1" anchor="ctr">
              <a:spAutoFit/>
            </a:bodyPr>
            <a:lstStyle/>
            <a:p>
              <a:pPr algn="ctr">
                <a:defRPr sz="4500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defRPr>
              </a:pPr>
              <a:r>
                <a:t>♦</a:t>
              </a:r>
              <a:r>
                <a:rPr sz="1400"/>
                <a:t> </a:t>
              </a:r>
              <a:r>
                <a:t>Introduction</a:t>
              </a:r>
            </a:p>
          </p:txBody>
        </p:sp>
      </p:grpSp>
      <p:grpSp>
        <p:nvGrpSpPr>
          <p:cNvPr id="130" name="Google Shape;126;p13"/>
          <p:cNvGrpSpPr/>
          <p:nvPr/>
        </p:nvGrpSpPr>
        <p:grpSpPr>
          <a:xfrm>
            <a:off x="34090607" y="2650492"/>
            <a:ext cx="9144644" cy="848347"/>
            <a:chOff x="0" y="-1"/>
            <a:chExt cx="9144642" cy="848345"/>
          </a:xfrm>
        </p:grpSpPr>
        <p:sp>
          <p:nvSpPr>
            <p:cNvPr id="128" name="矩形"/>
            <p:cNvSpPr/>
            <p:nvPr/>
          </p:nvSpPr>
          <p:spPr>
            <a:xfrm>
              <a:off x="0" y="73019"/>
              <a:ext cx="9144643" cy="702317"/>
            </a:xfrm>
            <a:prstGeom prst="rect">
              <a:avLst/>
            </a:prstGeom>
            <a:gradFill flip="none" rotWithShape="1">
              <a:gsLst>
                <a:gs pos="0">
                  <a:srgbClr val="002776"/>
                </a:gs>
                <a:gs pos="5000">
                  <a:srgbClr val="002776"/>
                </a:gs>
                <a:gs pos="100000">
                  <a:srgbClr val="4B98FF"/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defRPr>
              </a:pPr>
            </a:p>
          </p:txBody>
        </p:sp>
        <p:sp>
          <p:nvSpPr>
            <p:cNvPr id="129" name="♦ Conclusion and future work"/>
            <p:cNvSpPr txBox="1"/>
            <p:nvPr/>
          </p:nvSpPr>
          <p:spPr>
            <a:xfrm>
              <a:off x="68572" y="-2"/>
              <a:ext cx="9007497" cy="84834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68573" tIns="68573" rIns="68573" bIns="68573" numCol="1" anchor="ctr">
              <a:spAutoFit/>
            </a:bodyPr>
            <a:lstStyle/>
            <a:p>
              <a:pPr algn="ctr">
                <a:defRPr sz="4500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defRPr>
              </a:pPr>
              <a:r>
                <a:t>♦</a:t>
              </a:r>
              <a:r>
                <a:rPr sz="1400"/>
                <a:t> </a:t>
              </a:r>
              <a:r>
                <a:rPr sz="4800"/>
                <a:t>Conclusion and future work</a:t>
              </a:r>
            </a:p>
          </p:txBody>
        </p:sp>
      </p:grpSp>
      <p:grpSp>
        <p:nvGrpSpPr>
          <p:cNvPr id="133" name="Google Shape;127;p13"/>
          <p:cNvGrpSpPr/>
          <p:nvPr/>
        </p:nvGrpSpPr>
        <p:grpSpPr>
          <a:xfrm>
            <a:off x="34129978" y="20070449"/>
            <a:ext cx="9205602" cy="797547"/>
            <a:chOff x="0" y="0"/>
            <a:chExt cx="9205600" cy="797545"/>
          </a:xfrm>
        </p:grpSpPr>
        <p:sp>
          <p:nvSpPr>
            <p:cNvPr id="131" name="矩形"/>
            <p:cNvSpPr/>
            <p:nvPr/>
          </p:nvSpPr>
          <p:spPr>
            <a:xfrm>
              <a:off x="-1" y="45986"/>
              <a:ext cx="9205602" cy="705578"/>
            </a:xfrm>
            <a:prstGeom prst="rect">
              <a:avLst/>
            </a:prstGeom>
            <a:gradFill flip="none" rotWithShape="1">
              <a:gsLst>
                <a:gs pos="0">
                  <a:srgbClr val="002776"/>
                </a:gs>
                <a:gs pos="5000">
                  <a:srgbClr val="002776"/>
                </a:gs>
                <a:gs pos="100000">
                  <a:srgbClr val="4B98FF"/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/>
            </a:p>
          </p:txBody>
        </p:sp>
        <p:sp>
          <p:nvSpPr>
            <p:cNvPr id="132" name="♦ References"/>
            <p:cNvSpPr txBox="1"/>
            <p:nvPr/>
          </p:nvSpPr>
          <p:spPr>
            <a:xfrm>
              <a:off x="68890" y="0"/>
              <a:ext cx="9067818" cy="79754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68573" tIns="68573" rIns="68573" bIns="68573" numCol="1" anchor="ctr">
              <a:spAutoFit/>
            </a:bodyPr>
            <a:lstStyle>
              <a:lvl1pPr algn="ctr">
                <a:defRPr sz="4500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defRPr>
              </a:lvl1pPr>
            </a:lstStyle>
            <a:p>
              <a:pPr/>
              <a:r>
                <a:t>♦ References</a:t>
              </a:r>
            </a:p>
          </p:txBody>
        </p:sp>
      </p:grpSp>
      <p:sp>
        <p:nvSpPr>
          <p:cNvPr id="134" name="文本框 12"/>
          <p:cNvSpPr txBox="1"/>
          <p:nvPr/>
        </p:nvSpPr>
        <p:spPr>
          <a:xfrm>
            <a:off x="3623309" y="3531234"/>
            <a:ext cx="7120892" cy="61758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algn="just">
              <a:defRPr sz="2800"/>
            </a:pPr>
            <a:r>
              <a:t>CT is a diagnostic imaging procedure that combines image formation using the interactions between X-rays and matter, data capture/conversion with high-end detector systems, and sophisticated algorithms to produce tomographic (cross sectional) images. </a:t>
            </a:r>
            <a:r>
              <a:rPr b="1">
                <a:solidFill>
                  <a:schemeClr val="accent5"/>
                </a:solidFill>
              </a:rPr>
              <a:t>More than 70 million CT scans are performed every year in the US alone, and 300 million CT scans worldwide</a:t>
            </a:r>
            <a:r>
              <a:t>[Hsieh, 2003].</a:t>
            </a:r>
          </a:p>
          <a:p>
            <a:pPr algn="just">
              <a:defRPr sz="2800"/>
            </a:pPr>
            <a:r>
              <a:t>Currently, CT-images mostly focuses on high dose, which produces clear images; however high dose CT scans often cause great and lasting pain to patients, i.e., DNA damage, Bone destruction, cause cancer.</a:t>
            </a:r>
          </a:p>
        </p:txBody>
      </p:sp>
      <p:sp>
        <p:nvSpPr>
          <p:cNvPr id="135" name="文本框 3"/>
          <p:cNvSpPr txBox="1"/>
          <p:nvPr/>
        </p:nvSpPr>
        <p:spPr>
          <a:xfrm>
            <a:off x="410912" y="19153322"/>
            <a:ext cx="3115317" cy="4370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2400"/>
            </a:lvl1pPr>
          </a:lstStyle>
          <a:p>
            <a:pPr/>
            <a:r>
              <a:t>Fig 1.4: Normal image</a:t>
            </a:r>
          </a:p>
        </p:txBody>
      </p:sp>
      <p:sp>
        <p:nvSpPr>
          <p:cNvPr id="136" name="文本框 1"/>
          <p:cNvSpPr txBox="1"/>
          <p:nvPr/>
        </p:nvSpPr>
        <p:spPr>
          <a:xfrm>
            <a:off x="3927314" y="19119842"/>
            <a:ext cx="3115316" cy="4370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2400"/>
            </a:lvl1pPr>
          </a:lstStyle>
          <a:p>
            <a:pPr/>
            <a:r>
              <a:t>Fig 1.5: Blurred image</a:t>
            </a:r>
          </a:p>
        </p:txBody>
      </p:sp>
      <p:sp>
        <p:nvSpPr>
          <p:cNvPr id="137" name="文本框 2"/>
          <p:cNvSpPr txBox="1"/>
          <p:nvPr/>
        </p:nvSpPr>
        <p:spPr>
          <a:xfrm>
            <a:off x="7085961" y="19043104"/>
            <a:ext cx="3850354" cy="792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defRPr sz="2400"/>
            </a:pPr>
            <a:r>
              <a:t>Fig 1.6: Low resolution</a:t>
            </a:r>
            <a:br/>
            <a:r>
              <a:t> image</a:t>
            </a:r>
          </a:p>
        </p:txBody>
      </p:sp>
      <p:sp>
        <p:nvSpPr>
          <p:cNvPr id="138" name="文本框 4"/>
          <p:cNvSpPr txBox="1"/>
          <p:nvPr/>
        </p:nvSpPr>
        <p:spPr>
          <a:xfrm>
            <a:off x="172720" y="30932753"/>
            <a:ext cx="10655935" cy="17054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just">
              <a:defRPr b="1" sz="2800">
                <a:solidFill>
                  <a:schemeClr val="accent5"/>
                </a:solidFill>
              </a:defRPr>
            </a:lvl1pPr>
          </a:lstStyle>
          <a:p>
            <a:pPr/>
            <a:r>
              <a:t>Motivation:  I want to improve the quality of low-dose CT images by using one AI neural network. Our technology can provide high quality medical images for doctors and reduces the risk for patients.</a:t>
            </a:r>
          </a:p>
        </p:txBody>
      </p:sp>
      <p:grpSp>
        <p:nvGrpSpPr>
          <p:cNvPr id="141" name="Google Shape;124;p13"/>
          <p:cNvGrpSpPr/>
          <p:nvPr/>
        </p:nvGrpSpPr>
        <p:grpSpPr>
          <a:xfrm>
            <a:off x="371475" y="19755488"/>
            <a:ext cx="10201275" cy="797547"/>
            <a:chOff x="0" y="0"/>
            <a:chExt cx="10201275" cy="797545"/>
          </a:xfrm>
        </p:grpSpPr>
        <p:sp>
          <p:nvSpPr>
            <p:cNvPr id="139" name="矩形"/>
            <p:cNvSpPr/>
            <p:nvPr/>
          </p:nvSpPr>
          <p:spPr>
            <a:xfrm>
              <a:off x="0" y="47619"/>
              <a:ext cx="10201275" cy="702318"/>
            </a:xfrm>
            <a:prstGeom prst="rect">
              <a:avLst/>
            </a:prstGeom>
            <a:gradFill flip="none" rotWithShape="1">
              <a:gsLst>
                <a:gs pos="0">
                  <a:srgbClr val="002776"/>
                </a:gs>
                <a:gs pos="5000">
                  <a:srgbClr val="002776"/>
                </a:gs>
                <a:gs pos="100000">
                  <a:srgbClr val="4B98FF"/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defRPr>
              </a:pPr>
            </a:p>
          </p:txBody>
        </p:sp>
        <p:sp>
          <p:nvSpPr>
            <p:cNvPr id="140" name="♦ Related Work:"/>
            <p:cNvSpPr txBox="1"/>
            <p:nvPr/>
          </p:nvSpPr>
          <p:spPr>
            <a:xfrm>
              <a:off x="68572" y="0"/>
              <a:ext cx="10064133" cy="79754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68573" tIns="68573" rIns="68573" bIns="68573" numCol="1" anchor="ctr">
              <a:spAutoFit/>
            </a:bodyPr>
            <a:lstStyle>
              <a:lvl1pPr algn="ctr">
                <a:defRPr sz="4500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defRPr>
              </a:lvl1pPr>
            </a:lstStyle>
            <a:p>
              <a:pPr/>
              <a:r>
                <a:t>♦ Related Work: </a:t>
              </a:r>
            </a:p>
          </p:txBody>
        </p:sp>
      </p:grpSp>
      <p:pic>
        <p:nvPicPr>
          <p:cNvPr id="142" name="图片 13" descr="图片 1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243" y="24456389"/>
            <a:ext cx="2824484" cy="2006605"/>
          </a:xfrm>
          <a:prstGeom prst="rect">
            <a:avLst/>
          </a:prstGeom>
          <a:ln w="12700">
            <a:miter lim="400000"/>
          </a:ln>
        </p:spPr>
      </p:pic>
      <p:sp>
        <p:nvSpPr>
          <p:cNvPr id="143" name="文本框 8"/>
          <p:cNvSpPr txBox="1"/>
          <p:nvPr/>
        </p:nvSpPr>
        <p:spPr>
          <a:xfrm>
            <a:off x="2791459" y="20511135"/>
            <a:ext cx="7988301" cy="92923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marL="457200" indent="-317500">
              <a:lnSpc>
                <a:spcPct val="90000"/>
              </a:lnSpc>
              <a:buClr>
                <a:srgbClr val="000000"/>
              </a:buClr>
              <a:buSzPts val="2800"/>
              <a:buFont typeface="Arial"/>
              <a:buChar char="●"/>
              <a:defRPr sz="2800"/>
            </a:pPr>
            <a:r>
              <a:t>Conventional Methods</a:t>
            </a:r>
          </a:p>
          <a:p>
            <a:pPr lvl="1" marL="914400" indent="-317500">
              <a:lnSpc>
                <a:spcPct val="90000"/>
              </a:lnSpc>
              <a:buClr>
                <a:srgbClr val="000000"/>
              </a:buClr>
              <a:buSzPts val="2800"/>
              <a:buFont typeface="Arial"/>
              <a:buChar char="●"/>
              <a:defRPr sz="2800"/>
            </a:pPr>
            <a:r>
              <a:t>Deblurring: CT-machine has their own defect, different filters were needed for different machine and because it might also worn out, </a:t>
            </a:r>
            <a:r>
              <a:rPr b="1">
                <a:solidFill>
                  <a:schemeClr val="accent5"/>
                </a:solidFill>
              </a:rPr>
              <a:t>filters also have to be updated</a:t>
            </a:r>
            <a:r>
              <a:rPr b="1"/>
              <a:t>.</a:t>
            </a:r>
            <a:endParaRPr b="1"/>
          </a:p>
          <a:p>
            <a:pPr lvl="1" marL="914400" indent="-317500">
              <a:lnSpc>
                <a:spcPct val="90000"/>
              </a:lnSpc>
              <a:buClr>
                <a:srgbClr val="000000"/>
              </a:buClr>
              <a:buSzPts val="2800"/>
              <a:buFont typeface="Arial"/>
              <a:buChar char="●"/>
              <a:defRPr sz="2800"/>
            </a:pPr>
            <a:r>
              <a:t>Super Resolution: interpolation would be used. </a:t>
            </a:r>
            <a:r>
              <a:rPr b="1">
                <a:solidFill>
                  <a:schemeClr val="accent5"/>
                </a:solidFill>
              </a:rPr>
              <a:t>However, because interpolation just takes the average, important information is often lost.</a:t>
            </a:r>
            <a:endParaRPr b="1">
              <a:solidFill>
                <a:schemeClr val="accent5"/>
              </a:solidFill>
            </a:endParaRPr>
          </a:p>
          <a:p>
            <a:pPr marL="457200" indent="-317500">
              <a:lnSpc>
                <a:spcPct val="90000"/>
              </a:lnSpc>
              <a:buClr>
                <a:srgbClr val="000000"/>
              </a:buClr>
              <a:buSzPts val="2800"/>
              <a:buFont typeface="Arial"/>
              <a:buChar char="●"/>
              <a:defRPr sz="2800"/>
            </a:pPr>
          </a:p>
          <a:p>
            <a:pPr marL="457200" indent="-317500">
              <a:lnSpc>
                <a:spcPct val="90000"/>
              </a:lnSpc>
              <a:buClr>
                <a:srgbClr val="000000"/>
              </a:buClr>
              <a:buSzPts val="2800"/>
              <a:buFont typeface="Arial"/>
              <a:buChar char="●"/>
              <a:defRPr sz="2800"/>
            </a:pPr>
          </a:p>
          <a:p>
            <a:pPr marL="457200" indent="-317500">
              <a:lnSpc>
                <a:spcPct val="90000"/>
              </a:lnSpc>
              <a:buClr>
                <a:srgbClr val="000000"/>
              </a:buClr>
              <a:buSzPts val="2800"/>
              <a:buFont typeface="Arial"/>
              <a:buChar char="●"/>
              <a:defRPr sz="2800"/>
            </a:pPr>
            <a:r>
              <a:t>Deep Learning Methods</a:t>
            </a:r>
          </a:p>
          <a:p>
            <a:pPr lvl="1" marL="914400" indent="-317500">
              <a:lnSpc>
                <a:spcPct val="90000"/>
              </a:lnSpc>
              <a:buClr>
                <a:srgbClr val="000000"/>
              </a:buClr>
              <a:buSzPts val="2800"/>
              <a:buFont typeface="Arial"/>
              <a:buChar char="●"/>
              <a:defRPr sz="2800"/>
            </a:pPr>
            <a:r>
              <a:t>Deep learning methods consist convolutional kernels and each kernel learns certain features of an image. </a:t>
            </a:r>
            <a:r>
              <a:rPr b="1">
                <a:solidFill>
                  <a:schemeClr val="accent5"/>
                </a:solidFill>
              </a:rPr>
              <a:t>However, all of the network is design to solve a problem and therefore often fails on other tasks.</a:t>
            </a:r>
            <a:endParaRPr b="1">
              <a:solidFill>
                <a:schemeClr val="accent5"/>
              </a:solidFill>
            </a:endParaRPr>
          </a:p>
          <a:p>
            <a:pPr marL="457200" indent="-317500">
              <a:lnSpc>
                <a:spcPct val="90000"/>
              </a:lnSpc>
              <a:buClr>
                <a:srgbClr val="000000"/>
              </a:buClr>
              <a:buSzPts val="2800"/>
              <a:buFont typeface="Arial"/>
              <a:buChar char="●"/>
              <a:defRPr sz="2800"/>
            </a:pPr>
          </a:p>
          <a:p>
            <a:pPr marL="457200" indent="-317500">
              <a:lnSpc>
                <a:spcPct val="90000"/>
              </a:lnSpc>
              <a:buClr>
                <a:srgbClr val="000000"/>
              </a:buClr>
              <a:buSzPts val="2800"/>
              <a:buFont typeface="Arial"/>
              <a:buChar char="●"/>
              <a:defRPr sz="2800"/>
            </a:pPr>
          </a:p>
          <a:p>
            <a:pPr marL="457200" indent="-317500">
              <a:lnSpc>
                <a:spcPct val="90000"/>
              </a:lnSpc>
              <a:buClr>
                <a:srgbClr val="000000"/>
              </a:buClr>
              <a:buSzPts val="2800"/>
              <a:buFont typeface="Arial"/>
              <a:buChar char="●"/>
              <a:defRPr sz="2800"/>
            </a:pPr>
            <a:r>
              <a:t>U-net</a:t>
            </a:r>
          </a:p>
          <a:p>
            <a:pPr lvl="1" marL="914400" indent="-317500">
              <a:lnSpc>
                <a:spcPct val="90000"/>
              </a:lnSpc>
              <a:buClr>
                <a:srgbClr val="000000"/>
              </a:buClr>
              <a:buSzPts val="2800"/>
              <a:buFont typeface="Arial"/>
              <a:buChar char="●"/>
              <a:defRPr sz="2800"/>
            </a:pPr>
            <a:r>
              <a:t>For example, U-net is one of the establish networks in the area of medical. The structure looks like a “U” since the information is press and fold back again.</a:t>
            </a:r>
          </a:p>
        </p:txBody>
      </p:sp>
      <p:sp>
        <p:nvSpPr>
          <p:cNvPr id="144" name="文本框 17"/>
          <p:cNvSpPr txBox="1"/>
          <p:nvPr/>
        </p:nvSpPr>
        <p:spPr>
          <a:xfrm>
            <a:off x="11479525" y="3413759"/>
            <a:ext cx="11722108" cy="4862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800"/>
            </a:lvl1pPr>
          </a:lstStyle>
          <a:p>
            <a:pPr/>
            <a:r>
              <a:t>Dense connection model is widely used in the CT tasks in recent years. </a:t>
            </a:r>
          </a:p>
        </p:txBody>
      </p:sp>
      <p:sp>
        <p:nvSpPr>
          <p:cNvPr id="145" name="文本框 20"/>
          <p:cNvSpPr txBox="1"/>
          <p:nvPr/>
        </p:nvSpPr>
        <p:spPr>
          <a:xfrm>
            <a:off x="11254739" y="7242174"/>
            <a:ext cx="12118027" cy="3752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000"/>
            </a:lvl1pPr>
          </a:lstStyle>
          <a:p>
            <a:pPr/>
            <a:r>
              <a:t>Table 1.11: PSNR/SSIM comparison on dense connection models (Dataset: Set5, Set14, and Urban100)</a:t>
            </a:r>
          </a:p>
        </p:txBody>
      </p:sp>
      <p:sp>
        <p:nvSpPr>
          <p:cNvPr id="146" name="文本框 35"/>
          <p:cNvSpPr txBox="1"/>
          <p:nvPr/>
        </p:nvSpPr>
        <p:spPr>
          <a:xfrm>
            <a:off x="11203939" y="10338434"/>
            <a:ext cx="11788779" cy="17054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algn="just">
              <a:defRPr b="1" sz="2800">
                <a:solidFill>
                  <a:schemeClr val="accent5"/>
                </a:solidFill>
              </a:defRPr>
            </a:pPr>
            <a:r>
              <a:t>Residual Dense Network is designed specifically for image super resolution and has reached a SOTA.</a:t>
            </a:r>
            <a:r>
              <a:rPr>
                <a:effectLst>
                  <a:outerShdw sx="100000" sy="100000" kx="0" ky="0" algn="b" rotWithShape="0" blurRad="38100" dist="19050" dir="2700000">
                    <a:srgbClr val="000000">
                      <a:alpha val="40000"/>
                    </a:srgbClr>
                  </a:outerShdw>
                </a:effectLst>
              </a:rPr>
              <a:t> </a:t>
            </a:r>
            <a:r>
              <a:t>I will first apply RDN and revised RDN to simultaneously solve the deblurring and super resolution problems in CT images. </a:t>
            </a:r>
          </a:p>
        </p:txBody>
      </p:sp>
      <p:pic>
        <p:nvPicPr>
          <p:cNvPr id="147" name="图片 37" descr="图片 37"/>
          <p:cNvPicPr>
            <a:picLocks noChangeAspect="1"/>
          </p:cNvPicPr>
          <p:nvPr/>
        </p:nvPicPr>
        <p:blipFill>
          <a:blip r:embed="rId3">
            <a:extLst/>
          </a:blip>
          <a:srcRect l="0" t="0" r="0" b="20265"/>
          <a:stretch>
            <a:fillRect/>
          </a:stretch>
        </p:blipFill>
        <p:spPr>
          <a:xfrm>
            <a:off x="23534369" y="3413759"/>
            <a:ext cx="9300215" cy="205613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50" name="Google Shape;90;p13"/>
          <p:cNvGrpSpPr/>
          <p:nvPr/>
        </p:nvGrpSpPr>
        <p:grpSpPr>
          <a:xfrm>
            <a:off x="11199491" y="12064368"/>
            <a:ext cx="21708752" cy="797547"/>
            <a:chOff x="0" y="0"/>
            <a:chExt cx="21708750" cy="797545"/>
          </a:xfrm>
        </p:grpSpPr>
        <p:sp>
          <p:nvSpPr>
            <p:cNvPr id="148" name="矩形"/>
            <p:cNvSpPr/>
            <p:nvPr/>
          </p:nvSpPr>
          <p:spPr>
            <a:xfrm>
              <a:off x="-1" y="59583"/>
              <a:ext cx="21708752" cy="678386"/>
            </a:xfrm>
            <a:prstGeom prst="rect">
              <a:avLst/>
            </a:prstGeom>
            <a:gradFill flip="none" rotWithShape="1">
              <a:gsLst>
                <a:gs pos="0">
                  <a:srgbClr val="002776"/>
                </a:gs>
                <a:gs pos="11000">
                  <a:srgbClr val="002776"/>
                </a:gs>
                <a:gs pos="100000">
                  <a:srgbClr val="4B98FF"/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defRPr>
              </a:pPr>
            </a:p>
          </p:txBody>
        </p:sp>
        <p:sp>
          <p:nvSpPr>
            <p:cNvPr id="149" name="♦ Data &amp; Experiment Setup"/>
            <p:cNvSpPr txBox="1"/>
            <p:nvPr/>
          </p:nvSpPr>
          <p:spPr>
            <a:xfrm>
              <a:off x="66237" y="0"/>
              <a:ext cx="21576275" cy="79754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68573" tIns="68573" rIns="68573" bIns="68573" numCol="1" anchor="ctr">
              <a:spAutoFit/>
            </a:bodyPr>
            <a:lstStyle/>
            <a:p>
              <a:pPr algn="ctr">
                <a:defRPr sz="4500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defRPr>
              </a:pPr>
              <a:r>
                <a:t>♦ Data </a:t>
              </a:r>
              <a:r>
                <a:rPr>
                  <a:latin typeface="+mn-lt"/>
                  <a:ea typeface="+mn-ea"/>
                  <a:cs typeface="+mn-cs"/>
                  <a:sym typeface="Arial"/>
                </a:rPr>
                <a:t>&amp;</a:t>
              </a:r>
              <a:r>
                <a:t> Experiment Setup</a:t>
              </a:r>
            </a:p>
          </p:txBody>
        </p:sp>
      </p:grpSp>
      <p:pic>
        <p:nvPicPr>
          <p:cNvPr id="151" name="图片 22" descr="图片 22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16200000">
            <a:off x="26823671" y="4654548"/>
            <a:ext cx="2560960" cy="8441692"/>
          </a:xfrm>
          <a:prstGeom prst="rect">
            <a:avLst/>
          </a:prstGeom>
          <a:ln w="12700">
            <a:miter lim="400000"/>
          </a:ln>
        </p:spPr>
      </p:pic>
      <p:sp>
        <p:nvSpPr>
          <p:cNvPr id="152" name="文本框 10"/>
          <p:cNvSpPr txBox="1"/>
          <p:nvPr/>
        </p:nvSpPr>
        <p:spPr>
          <a:xfrm>
            <a:off x="22131655" y="12849224"/>
            <a:ext cx="10963911" cy="17054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b="1" sz="2800"/>
            </a:pPr>
            <a:r>
              <a:t>Environment setting</a:t>
            </a:r>
          </a:p>
          <a:p>
            <a:pPr marL="457200" indent="-457200">
              <a:buClr>
                <a:srgbClr val="000000"/>
              </a:buClr>
              <a:buSzPct val="100000"/>
              <a:buFont typeface="Arial"/>
              <a:buChar char="•"/>
              <a:defRPr sz="2800"/>
            </a:pPr>
            <a:r>
              <a:t>Programming tools: Python / Tensorflow</a:t>
            </a:r>
          </a:p>
          <a:p>
            <a:pPr marL="457200" indent="-457200">
              <a:buClr>
                <a:srgbClr val="000000"/>
              </a:buClr>
              <a:buSzPct val="100000"/>
              <a:buFont typeface="Arial"/>
              <a:buChar char="•"/>
              <a:defRPr sz="2800"/>
            </a:pPr>
            <a:r>
              <a:t>Computational Resource: Nvidia K80 / T4, Storage 57G, Google Colab Pro+</a:t>
            </a:r>
          </a:p>
        </p:txBody>
      </p:sp>
      <p:grpSp>
        <p:nvGrpSpPr>
          <p:cNvPr id="155" name="Google Shape;126;p13"/>
          <p:cNvGrpSpPr/>
          <p:nvPr/>
        </p:nvGrpSpPr>
        <p:grpSpPr>
          <a:xfrm>
            <a:off x="34160457" y="13444683"/>
            <a:ext cx="9144644" cy="797547"/>
            <a:chOff x="0" y="0"/>
            <a:chExt cx="9144642" cy="797545"/>
          </a:xfrm>
        </p:grpSpPr>
        <p:sp>
          <p:nvSpPr>
            <p:cNvPr id="153" name="矩形"/>
            <p:cNvSpPr/>
            <p:nvPr/>
          </p:nvSpPr>
          <p:spPr>
            <a:xfrm>
              <a:off x="0" y="47618"/>
              <a:ext cx="9144643" cy="702318"/>
            </a:xfrm>
            <a:prstGeom prst="rect">
              <a:avLst/>
            </a:prstGeom>
            <a:gradFill flip="none" rotWithShape="1">
              <a:gsLst>
                <a:gs pos="0">
                  <a:srgbClr val="002776"/>
                </a:gs>
                <a:gs pos="5000">
                  <a:srgbClr val="002776"/>
                </a:gs>
                <a:gs pos="100000">
                  <a:srgbClr val="4B98FF"/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defRPr>
              </a:pPr>
            </a:p>
          </p:txBody>
        </p:sp>
        <p:sp>
          <p:nvSpPr>
            <p:cNvPr id="154" name="♦ Achievement"/>
            <p:cNvSpPr txBox="1"/>
            <p:nvPr/>
          </p:nvSpPr>
          <p:spPr>
            <a:xfrm>
              <a:off x="68572" y="0"/>
              <a:ext cx="9007497" cy="79754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68573" tIns="68573" rIns="68573" bIns="68573" numCol="1" anchor="ctr">
              <a:spAutoFit/>
            </a:bodyPr>
            <a:lstStyle>
              <a:lvl1pPr algn="ctr">
                <a:defRPr sz="4500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defRPr>
              </a:lvl1pPr>
            </a:lstStyle>
            <a:p>
              <a:pPr/>
              <a:r>
                <a:t>♦ Achievement</a:t>
              </a:r>
            </a:p>
          </p:txBody>
        </p:sp>
      </p:grpSp>
      <p:sp>
        <p:nvSpPr>
          <p:cNvPr id="156" name="文本框 43"/>
          <p:cNvSpPr txBox="1"/>
          <p:nvPr/>
        </p:nvSpPr>
        <p:spPr>
          <a:xfrm>
            <a:off x="21988145" y="14571344"/>
            <a:ext cx="11208386" cy="8926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800"/>
            </a:lvl1pPr>
          </a:lstStyle>
          <a:p>
            <a:pPr/>
            <a:r>
              <a:t>Due to the U-net structure’s output size has to be the same as the input size, the training input is first down resolution then up resolution.</a:t>
            </a:r>
          </a:p>
        </p:txBody>
      </p:sp>
      <p:pic>
        <p:nvPicPr>
          <p:cNvPr id="157" name="图片 9" descr="图片 9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4092210" y="15200825"/>
            <a:ext cx="5452085" cy="4834697"/>
          </a:xfrm>
          <a:prstGeom prst="rect">
            <a:avLst/>
          </a:prstGeom>
          <a:ln w="12700">
            <a:miter lim="400000"/>
          </a:ln>
        </p:spPr>
      </p:pic>
      <p:pic>
        <p:nvPicPr>
          <p:cNvPr id="158" name="图片 7" descr="图片 7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39587803" y="15163164"/>
            <a:ext cx="3796667" cy="4770757"/>
          </a:xfrm>
          <a:prstGeom prst="rect">
            <a:avLst/>
          </a:prstGeom>
          <a:ln w="12700">
            <a:miter lim="400000"/>
          </a:ln>
        </p:spPr>
      </p:pic>
      <p:pic>
        <p:nvPicPr>
          <p:cNvPr id="159" name="图片 15" descr="图片 15"/>
          <p:cNvPicPr>
            <a:picLocks noChangeAspect="1"/>
          </p:cNvPicPr>
          <p:nvPr/>
        </p:nvPicPr>
        <p:blipFill>
          <a:blip r:embed="rId7">
            <a:extLst/>
          </a:blip>
          <a:srcRect l="4973" t="4973" r="4973" b="4973"/>
          <a:stretch>
            <a:fillRect/>
          </a:stretch>
        </p:blipFill>
        <p:spPr>
          <a:xfrm>
            <a:off x="495377" y="3587746"/>
            <a:ext cx="3079120" cy="307912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0" name="图片 19" descr="图片 19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487044" y="6811643"/>
            <a:ext cx="3095626" cy="3095630"/>
          </a:xfrm>
          <a:prstGeom prst="rect">
            <a:avLst/>
          </a:prstGeom>
          <a:ln w="12700">
            <a:miter lim="400000"/>
          </a:ln>
        </p:spPr>
      </p:pic>
      <p:pic>
        <p:nvPicPr>
          <p:cNvPr id="161" name="图片 36" descr="图片 36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7472043" y="16060419"/>
            <a:ext cx="3115315" cy="3115315"/>
          </a:xfrm>
          <a:prstGeom prst="rect">
            <a:avLst/>
          </a:prstGeom>
          <a:ln w="12700">
            <a:miter lim="400000"/>
          </a:ln>
        </p:spPr>
      </p:pic>
      <p:pic>
        <p:nvPicPr>
          <p:cNvPr id="162" name="图片 38" descr="图片 38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559434" y="16177260"/>
            <a:ext cx="2933701" cy="2933705"/>
          </a:xfrm>
          <a:prstGeom prst="rect">
            <a:avLst/>
          </a:prstGeom>
          <a:ln w="12700">
            <a:miter lim="400000"/>
          </a:ln>
        </p:spPr>
      </p:pic>
      <p:pic>
        <p:nvPicPr>
          <p:cNvPr id="163" name="图片 39" descr="图片 39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4087495" y="16163925"/>
            <a:ext cx="2933703" cy="29337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64" name="图片 45" descr="图片 45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12449175" y="3857625"/>
            <a:ext cx="9464042" cy="3053720"/>
          </a:xfrm>
          <a:prstGeom prst="rect">
            <a:avLst/>
          </a:prstGeom>
          <a:ln w="12700">
            <a:miter lim="400000"/>
          </a:ln>
        </p:spPr>
      </p:pic>
      <p:pic>
        <p:nvPicPr>
          <p:cNvPr id="165" name="图片 46" descr="图片 46"/>
          <p:cNvPicPr>
            <a:picLocks noChangeAspect="1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11199493" y="12849225"/>
            <a:ext cx="2256795" cy="2256790"/>
          </a:xfrm>
          <a:prstGeom prst="rect">
            <a:avLst/>
          </a:prstGeom>
          <a:ln w="12700">
            <a:miter lim="400000"/>
          </a:ln>
        </p:spPr>
      </p:pic>
      <p:pic>
        <p:nvPicPr>
          <p:cNvPr id="166" name="图片 47" descr="图片 47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11126468" y="15523210"/>
            <a:ext cx="2402210" cy="2402210"/>
          </a:xfrm>
          <a:prstGeom prst="rect">
            <a:avLst/>
          </a:prstGeom>
          <a:ln w="12700">
            <a:miter lim="400000"/>
          </a:ln>
        </p:spPr>
      </p:pic>
      <p:pic>
        <p:nvPicPr>
          <p:cNvPr id="167" name="图片 52" descr="图片 52"/>
          <p:cNvPicPr>
            <a:picLocks noChangeAspect="1"/>
          </p:cNvPicPr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22077680" y="15553055"/>
            <a:ext cx="10836278" cy="2519683"/>
          </a:xfrm>
          <a:prstGeom prst="rect">
            <a:avLst/>
          </a:prstGeom>
          <a:ln w="12700">
            <a:miter lim="400000"/>
          </a:ln>
        </p:spPr>
      </p:pic>
      <p:sp>
        <p:nvSpPr>
          <p:cNvPr id="168" name="文本框 18"/>
          <p:cNvSpPr txBox="1"/>
          <p:nvPr/>
        </p:nvSpPr>
        <p:spPr>
          <a:xfrm>
            <a:off x="23678514" y="10410825"/>
            <a:ext cx="9477378" cy="12990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800"/>
            </a:lvl1pPr>
          </a:lstStyle>
          <a:p>
            <a:pPr/>
            <a:r>
              <a:t>Since sharpen helps with deblur, I tried to add a sharpen layer[M. Nagare et al] to the model to see if it can solve both image super resolution and deblur effectively. </a:t>
            </a:r>
          </a:p>
        </p:txBody>
      </p:sp>
      <p:sp>
        <p:nvSpPr>
          <p:cNvPr id="169" name="文本框 27"/>
          <p:cNvSpPr txBox="1"/>
          <p:nvPr/>
        </p:nvSpPr>
        <p:spPr>
          <a:xfrm>
            <a:off x="13528675" y="12786993"/>
            <a:ext cx="8348344" cy="23208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lnSpc>
                <a:spcPct val="90000"/>
              </a:lnSpc>
              <a:defRPr sz="2800"/>
            </a:lvl1pPr>
          </a:lstStyle>
          <a:p>
            <a:pPr/>
            <a:r>
              <a:t>The simulation data set in this study was obtained from the AAPM DL-spectral CT challenge[Sidky and Pan, 2022]. The 512×512 pixel training images are from a breast phantom simulation, in total of 1000 cases. In totally of 80 subjects, 63 patient scans for training, 6 for validation, and 11 for testing.</a:t>
            </a:r>
          </a:p>
        </p:txBody>
      </p:sp>
      <p:sp>
        <p:nvSpPr>
          <p:cNvPr id="170" name="文本框 33"/>
          <p:cNvSpPr txBox="1"/>
          <p:nvPr/>
        </p:nvSpPr>
        <p:spPr>
          <a:xfrm>
            <a:off x="13512800" y="15424785"/>
            <a:ext cx="8364219" cy="26877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lnSpc>
                <a:spcPct val="90000"/>
              </a:lnSpc>
              <a:defRPr sz="2800"/>
            </a:lvl1pPr>
          </a:lstStyle>
          <a:p>
            <a:pPr/>
            <a:r>
              <a:t>The clinical data set was obtained from the TCIA Pancreas-CT data[Roth et al., 2016]. The dataset includes 80 abdominal contrast-enhanced 3D CT scans from 53 male and 27 female subjects. The image size is 512 × 512. Total of 1230 images divided into three groups with 968 for training, 103 for validation, and 159 for testing.</a:t>
            </a:r>
          </a:p>
        </p:txBody>
      </p:sp>
      <p:pic>
        <p:nvPicPr>
          <p:cNvPr id="171" name="图片 34" descr="图片 34"/>
          <p:cNvPicPr>
            <a:picLocks noChangeAspect="1"/>
          </p:cNvPicPr>
          <p:nvPr/>
        </p:nvPicPr>
        <p:blipFill>
          <a:blip r:embed="rId15">
            <a:extLst/>
          </a:blip>
          <a:stretch>
            <a:fillRect/>
          </a:stretch>
        </p:blipFill>
        <p:spPr>
          <a:xfrm rot="5400000">
            <a:off x="19352254" y="14402621"/>
            <a:ext cx="5057781" cy="2131065"/>
          </a:xfrm>
          <a:prstGeom prst="rect">
            <a:avLst/>
          </a:prstGeom>
          <a:ln w="12700">
            <a:miter lim="400000"/>
          </a:ln>
        </p:spPr>
      </p:pic>
      <p:sp>
        <p:nvSpPr>
          <p:cNvPr id="172" name="文本框 40"/>
          <p:cNvSpPr txBox="1"/>
          <p:nvPr/>
        </p:nvSpPr>
        <p:spPr>
          <a:xfrm>
            <a:off x="23641684" y="5801995"/>
            <a:ext cx="9173210" cy="17054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800"/>
            </a:lvl1pPr>
          </a:lstStyle>
          <a:p>
            <a:pPr/>
            <a:r>
              <a:t>One other interesting effect that I have discovered is that by mere sharpening, a simple operation just makes particular feature more evident, an image, it provides an effect similar to that of deblur.  </a:t>
            </a:r>
          </a:p>
        </p:txBody>
      </p:sp>
      <p:pic>
        <p:nvPicPr>
          <p:cNvPr id="173" name="图片 16" descr="图片 16"/>
          <p:cNvPicPr>
            <a:picLocks noChangeAspect="1"/>
          </p:cNvPicPr>
          <p:nvPr/>
        </p:nvPicPr>
        <p:blipFill>
          <a:blip r:embed="rId15">
            <a:extLst/>
          </a:blip>
          <a:stretch>
            <a:fillRect/>
          </a:stretch>
        </p:blipFill>
        <p:spPr>
          <a:xfrm rot="5400000">
            <a:off x="15507969" y="24654510"/>
            <a:ext cx="13423269" cy="2131065"/>
          </a:xfrm>
          <a:prstGeom prst="rect">
            <a:avLst/>
          </a:prstGeom>
          <a:ln w="12700">
            <a:miter lim="400000"/>
          </a:ln>
        </p:spPr>
      </p:pic>
      <p:pic>
        <p:nvPicPr>
          <p:cNvPr id="174" name="图片 23" descr="图片 23"/>
          <p:cNvPicPr>
            <a:picLocks noChangeAspect="1"/>
          </p:cNvPicPr>
          <p:nvPr/>
        </p:nvPicPr>
        <p:blipFill>
          <a:blip r:embed="rId15">
            <a:extLst/>
          </a:blip>
          <a:stretch>
            <a:fillRect/>
          </a:stretch>
        </p:blipFill>
        <p:spPr>
          <a:xfrm rot="10800000">
            <a:off x="11126944" y="24764660"/>
            <a:ext cx="21835276" cy="2082213"/>
          </a:xfrm>
          <a:prstGeom prst="rect">
            <a:avLst/>
          </a:prstGeom>
          <a:ln w="12700">
            <a:miter lim="400000"/>
          </a:ln>
        </p:spPr>
      </p:pic>
      <p:sp>
        <p:nvSpPr>
          <p:cNvPr id="175" name="文本框 26"/>
          <p:cNvSpPr txBox="1"/>
          <p:nvPr/>
        </p:nvSpPr>
        <p:spPr>
          <a:xfrm>
            <a:off x="34183002" y="14179596"/>
            <a:ext cx="8973820" cy="8926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800"/>
            </a:lvl1pPr>
          </a:lstStyle>
          <a:p>
            <a:pPr/>
            <a:r>
              <a:t>This research has been published on ACM conference and the source code are released on Github. </a:t>
            </a:r>
          </a:p>
        </p:txBody>
      </p:sp>
      <p:sp>
        <p:nvSpPr>
          <p:cNvPr id="176" name="文本框 21"/>
          <p:cNvSpPr txBox="1"/>
          <p:nvPr/>
        </p:nvSpPr>
        <p:spPr>
          <a:xfrm>
            <a:off x="23522304" y="18763614"/>
            <a:ext cx="9302117" cy="3752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000"/>
            </a:lvl1pPr>
          </a:lstStyle>
          <a:p>
            <a:pPr/>
            <a:r>
              <a:t>  Downsampled       Groundtruth            RDN              Sharp RDN       Sharp U-Net         </a:t>
            </a:r>
          </a:p>
        </p:txBody>
      </p:sp>
      <p:sp>
        <p:nvSpPr>
          <p:cNvPr id="177" name="文本框 24"/>
          <p:cNvSpPr txBox="1"/>
          <p:nvPr/>
        </p:nvSpPr>
        <p:spPr>
          <a:xfrm>
            <a:off x="23534370" y="22886669"/>
            <a:ext cx="9302117" cy="667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2000"/>
            </a:pPr>
            <a:r>
              <a:t>  Downsampled     Groundtruth           RDN                Sharp RDN       Sharp U-Net </a:t>
            </a:r>
          </a:p>
          <a:p>
            <a:pPr>
              <a:defRPr sz="2000"/>
            </a:pPr>
            <a:r>
              <a:t>  -Groundtruth      -Groundtruth        -Groundtruth      -Groundtruth     -Groundtruth</a:t>
            </a:r>
          </a:p>
        </p:txBody>
      </p:sp>
      <p:graphicFrame>
        <p:nvGraphicFramePr>
          <p:cNvPr id="178" name="表格 25"/>
          <p:cNvGraphicFramePr/>
          <p:nvPr/>
        </p:nvGraphicFramePr>
        <p:xfrm>
          <a:off x="22818089" y="23515955"/>
          <a:ext cx="9985378" cy="2131063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1" rtl="0">
                <a:tableStyleId>{4C3C2611-4C71-4FC5-86AE-919BDF0F9419}</a:tableStyleId>
              </a:tblPr>
              <a:tblGrid>
                <a:gridCol w="1997075"/>
                <a:gridCol w="1997075"/>
                <a:gridCol w="1997075"/>
                <a:gridCol w="1997075"/>
                <a:gridCol w="1997075"/>
              </a:tblGrid>
              <a:tr h="532765">
                <a:tc>
                  <a:txBody>
                    <a:bodyPr/>
                    <a:lstStyle/>
                    <a:p>
                      <a:pPr indent="0" algn="ctr">
                        <a:defRPr sz="200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/>
                        <a:t>Downsampled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/>
                        <a:t>RDN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/>
                        <a:t>Sharp RDN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/>
                        <a:t>Sharp U-Net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532765">
                <a:tc>
                  <a:txBody>
                    <a:bodyPr/>
                    <a:lstStyle/>
                    <a:p>
                      <a:pPr indent="0" algn="ctr">
                        <a:defRPr sz="1800"/>
                      </a:pPr>
                      <a:r>
                        <a:rPr b="1" sz="2000"/>
                        <a:t>PSNR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defRPr sz="1800"/>
                      </a:pPr>
                      <a:r>
                        <a:rPr b="1" sz="2000"/>
                        <a:t>23.65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defRPr sz="1800"/>
                      </a:pPr>
                      <a:r>
                        <a:rPr b="1" sz="2000"/>
                        <a:t>26.49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defRPr sz="1800"/>
                      </a:pPr>
                      <a:r>
                        <a:rPr b="1" sz="2000"/>
                        <a:t>26.35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defRPr sz="1800"/>
                      </a:pPr>
                      <a:r>
                        <a:rPr b="1" sz="2000"/>
                        <a:t>22.84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532765">
                <a:tc>
                  <a:txBody>
                    <a:bodyPr/>
                    <a:lstStyle/>
                    <a:p>
                      <a:pPr indent="0" algn="ctr">
                        <a:defRPr sz="1800"/>
                      </a:pPr>
                      <a:r>
                        <a:rPr b="1" sz="2000"/>
                        <a:t>SSIM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defRPr sz="1800"/>
                      </a:pPr>
                      <a:r>
                        <a:rPr b="1" sz="2000"/>
                        <a:t>0.79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defRPr sz="1800"/>
                      </a:pPr>
                      <a:r>
                        <a:rPr b="1" sz="2000"/>
                        <a:t>0.8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defRPr sz="1800"/>
                      </a:pPr>
                      <a:r>
                        <a:rPr b="1" sz="2000"/>
                        <a:t>0.81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defRPr sz="1800"/>
                      </a:pPr>
                      <a:r>
                        <a:rPr b="1" sz="2000"/>
                        <a:t>0.76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532765">
                <a:tc>
                  <a:txBody>
                    <a:bodyPr/>
                    <a:lstStyle/>
                    <a:p>
                      <a:pPr indent="0" algn="ctr">
                        <a:defRPr sz="1800"/>
                      </a:pPr>
                      <a:r>
                        <a:rPr b="1" sz="2000"/>
                        <a:t>RMSE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defRPr sz="1800"/>
                      </a:pPr>
                      <a:r>
                        <a:rPr b="1" sz="2000"/>
                        <a:t>0.0609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defRPr sz="1800"/>
                      </a:pPr>
                      <a:r>
                        <a:rPr b="1" sz="2000"/>
                        <a:t>0.0382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defRPr sz="1800"/>
                      </a:pPr>
                      <a:r>
                        <a:rPr b="1" sz="2000"/>
                        <a:t>0.0385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defRPr sz="1800"/>
                      </a:pPr>
                      <a:r>
                        <a:rPr b="1" sz="2000"/>
                        <a:t>0.042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179" name="文本框 42"/>
          <p:cNvSpPr txBox="1"/>
          <p:nvPr/>
        </p:nvSpPr>
        <p:spPr>
          <a:xfrm>
            <a:off x="23475314" y="25803223"/>
            <a:ext cx="9302117" cy="3752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000"/>
            </a:lvl1pPr>
          </a:lstStyle>
          <a:p>
            <a:pPr/>
            <a:r>
              <a:t>  Downsampled       Groundtruth           RDN           Sharp RDN        Sharp U-Net         </a:t>
            </a:r>
          </a:p>
        </p:txBody>
      </p:sp>
      <p:sp>
        <p:nvSpPr>
          <p:cNvPr id="180" name="文本框 44"/>
          <p:cNvSpPr txBox="1"/>
          <p:nvPr/>
        </p:nvSpPr>
        <p:spPr>
          <a:xfrm>
            <a:off x="23432134" y="29809439"/>
            <a:ext cx="9302117" cy="6673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2000"/>
            </a:pPr>
            <a:r>
              <a:t>   Downsampled       Groundtruth          RDN              Sharp RDN        Sharp U-Net </a:t>
            </a:r>
          </a:p>
          <a:p>
            <a:pPr>
              <a:defRPr sz="2000"/>
            </a:pPr>
            <a:r>
              <a:t>    -Groundtruth       -Groundtruth      -Groundtruth      -Groundtruth     -Groundtruth</a:t>
            </a:r>
          </a:p>
        </p:txBody>
      </p:sp>
      <p:graphicFrame>
        <p:nvGraphicFramePr>
          <p:cNvPr id="181" name="表格 48"/>
          <p:cNvGraphicFramePr/>
          <p:nvPr/>
        </p:nvGraphicFramePr>
        <p:xfrm>
          <a:off x="22816185" y="30613985"/>
          <a:ext cx="10007603" cy="2131063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1" rtl="0">
                <a:tableStyleId>{4C3C2611-4C71-4FC5-86AE-919BDF0F9419}</a:tableStyleId>
              </a:tblPr>
              <a:tblGrid>
                <a:gridCol w="2001520"/>
                <a:gridCol w="2001520"/>
                <a:gridCol w="2001520"/>
                <a:gridCol w="2001520"/>
                <a:gridCol w="2001520"/>
              </a:tblGrid>
              <a:tr h="532765">
                <a:tc>
                  <a:txBody>
                    <a:bodyPr/>
                    <a:lstStyle/>
                    <a:p>
                      <a:pPr indent="0" algn="ctr">
                        <a:lnSpc>
                          <a:spcPct val="130000"/>
                        </a:lnSpc>
                        <a:defRPr sz="2000"/>
                      </a:pP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30000"/>
                        </a:lnSpc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/>
                        <a:t>Downsampled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30000"/>
                        </a:lnSpc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/>
                        <a:t>RDN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30000"/>
                        </a:lnSpc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/>
                        <a:t>Sharp RDN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30000"/>
                        </a:lnSpc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/>
                        <a:t>Sharp U-Net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532765">
                <a:tc>
                  <a:txBody>
                    <a:bodyPr/>
                    <a:lstStyle/>
                    <a:p>
                      <a:pPr indent="0" algn="ctr">
                        <a:lnSpc>
                          <a:spcPct val="130000"/>
                        </a:lnSpc>
                        <a:defRPr sz="1800"/>
                      </a:pPr>
                      <a:r>
                        <a:rPr b="1" sz="2000"/>
                        <a:t>PSNR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30000"/>
                        </a:lnSpc>
                        <a:defRPr sz="1800"/>
                      </a:pPr>
                      <a:r>
                        <a:rPr b="1" sz="2000"/>
                        <a:t>37.219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30000"/>
                        </a:lnSpc>
                        <a:defRPr sz="1800"/>
                      </a:pPr>
                      <a:r>
                        <a:rPr b="1" sz="2000"/>
                        <a:t>48.667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30000"/>
                        </a:lnSpc>
                        <a:defRPr sz="1800"/>
                      </a:pPr>
                      <a:r>
                        <a:rPr b="1" sz="2000"/>
                        <a:t>42.791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30000"/>
                        </a:lnSpc>
                        <a:defRPr sz="1800"/>
                      </a:pPr>
                      <a:r>
                        <a:rPr b="1" sz="2000"/>
                        <a:t>40.329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532765">
                <a:tc>
                  <a:txBody>
                    <a:bodyPr/>
                    <a:lstStyle/>
                    <a:p>
                      <a:pPr indent="0" algn="ctr">
                        <a:lnSpc>
                          <a:spcPct val="130000"/>
                        </a:lnSpc>
                        <a:defRPr sz="1800"/>
                      </a:pPr>
                      <a:r>
                        <a:rPr b="1" sz="2000"/>
                        <a:t>SSIM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30000"/>
                        </a:lnSpc>
                        <a:defRPr sz="1800"/>
                      </a:pPr>
                      <a:r>
                        <a:rPr b="1" sz="2000"/>
                        <a:t>0.44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30000"/>
                        </a:lnSpc>
                        <a:defRPr sz="1800"/>
                      </a:pPr>
                      <a:r>
                        <a:rPr b="1" sz="2000"/>
                        <a:t>0.538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30000"/>
                        </a:lnSpc>
                        <a:defRPr sz="1800"/>
                      </a:pPr>
                      <a:r>
                        <a:rPr b="1" sz="2000"/>
                        <a:t>0.407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30000"/>
                        </a:lnSpc>
                        <a:defRPr sz="1800"/>
                      </a:pPr>
                      <a:r>
                        <a:rPr b="1" sz="2000"/>
                        <a:t>0.586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532765">
                <a:tc>
                  <a:txBody>
                    <a:bodyPr/>
                    <a:lstStyle/>
                    <a:p>
                      <a:pPr indent="0" algn="ctr">
                        <a:lnSpc>
                          <a:spcPct val="130000"/>
                        </a:lnSpc>
                        <a:defRPr sz="1800"/>
                      </a:pPr>
                      <a:r>
                        <a:rPr b="1" sz="2000"/>
                        <a:t>RMSE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30000"/>
                        </a:lnSpc>
                        <a:defRPr sz="1800"/>
                      </a:pPr>
                      <a:r>
                        <a:rPr b="1" sz="2000"/>
                        <a:t>42.927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30000"/>
                        </a:lnSpc>
                        <a:defRPr sz="1800"/>
                      </a:pPr>
                      <a:r>
                        <a:rPr b="1" sz="2000"/>
                        <a:t>11.837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30000"/>
                        </a:lnSpc>
                        <a:defRPr sz="1800"/>
                      </a:pPr>
                      <a:r>
                        <a:rPr b="1" sz="2000"/>
                        <a:t>23.7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30000"/>
                        </a:lnSpc>
                        <a:defRPr sz="1800"/>
                      </a:pPr>
                      <a:r>
                        <a:rPr b="1" sz="2000"/>
                        <a:t>30.126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182" name="文本框 49"/>
          <p:cNvSpPr txBox="1"/>
          <p:nvPr/>
        </p:nvSpPr>
        <p:spPr>
          <a:xfrm>
            <a:off x="22338661" y="19302705"/>
            <a:ext cx="1332235" cy="12990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2800"/>
            </a:pPr>
            <a:r>
              <a:t>AAPM</a:t>
            </a:r>
          </a:p>
          <a:p>
            <a:pPr>
              <a:defRPr sz="2800"/>
            </a:pPr>
            <a:r>
              <a:t>SR</a:t>
            </a:r>
          </a:p>
          <a:p>
            <a:pPr>
              <a:defRPr sz="2800"/>
            </a:pPr>
            <a:r>
              <a:t>Result</a:t>
            </a:r>
          </a:p>
        </p:txBody>
      </p:sp>
      <p:sp>
        <p:nvSpPr>
          <p:cNvPr id="183" name="文本框 50"/>
          <p:cNvSpPr txBox="1"/>
          <p:nvPr/>
        </p:nvSpPr>
        <p:spPr>
          <a:xfrm>
            <a:off x="22369778" y="26387843"/>
            <a:ext cx="1332235" cy="12990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2800"/>
            </a:pPr>
            <a:r>
              <a:t>TCIA SR</a:t>
            </a:r>
          </a:p>
          <a:p>
            <a:pPr>
              <a:defRPr sz="2800"/>
            </a:pPr>
            <a:r>
              <a:t>Result</a:t>
            </a:r>
          </a:p>
        </p:txBody>
      </p:sp>
      <p:sp>
        <p:nvSpPr>
          <p:cNvPr id="184" name="文本框 51"/>
          <p:cNvSpPr txBox="1"/>
          <p:nvPr/>
        </p:nvSpPr>
        <p:spPr>
          <a:xfrm>
            <a:off x="23738203" y="10050781"/>
            <a:ext cx="9284338" cy="2888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>
                <a:effectLst>
                  <a:outerShdw sx="100000" sy="100000" kx="0" ky="0" algn="b" rotWithShape="0" blurRad="38100" dist="19050" dir="2700000">
                    <a:srgbClr val="000000">
                      <a:alpha val="40000"/>
                    </a:srgbClr>
                  </a:outerShdw>
                </a:effectLst>
              </a:defRPr>
            </a:lvl1pPr>
          </a:lstStyle>
          <a:p>
            <a:pPr/>
            <a:r>
              <a:t>Fig 1.13 Sharp RDN, consisting of a Sharpen layer and RDBs</a:t>
            </a:r>
          </a:p>
        </p:txBody>
      </p:sp>
      <p:pic>
        <p:nvPicPr>
          <p:cNvPr id="185" name="图片 28" descr="图片 28"/>
          <p:cNvPicPr>
            <a:picLocks noChangeAspect="1"/>
          </p:cNvPicPr>
          <p:nvPr/>
        </p:nvPicPr>
        <p:blipFill>
          <a:blip r:embed="rId16">
            <a:extLst/>
          </a:blip>
          <a:stretch>
            <a:fillRect/>
          </a:stretch>
        </p:blipFill>
        <p:spPr>
          <a:xfrm>
            <a:off x="23538814" y="19105880"/>
            <a:ext cx="9410705" cy="1896115"/>
          </a:xfrm>
          <a:prstGeom prst="rect">
            <a:avLst/>
          </a:prstGeom>
          <a:ln w="12700">
            <a:miter lim="400000"/>
          </a:ln>
        </p:spPr>
      </p:pic>
      <p:pic>
        <p:nvPicPr>
          <p:cNvPr id="186" name="图片 29" descr="图片 29"/>
          <p:cNvPicPr>
            <a:picLocks noChangeAspect="1"/>
          </p:cNvPicPr>
          <p:nvPr/>
        </p:nvPicPr>
        <p:blipFill>
          <a:blip r:embed="rId17">
            <a:extLst/>
          </a:blip>
          <a:stretch>
            <a:fillRect/>
          </a:stretch>
        </p:blipFill>
        <p:spPr>
          <a:xfrm>
            <a:off x="23551514" y="20989289"/>
            <a:ext cx="9410705" cy="1884685"/>
          </a:xfrm>
          <a:prstGeom prst="rect">
            <a:avLst/>
          </a:prstGeom>
          <a:ln w="12700">
            <a:miter lim="400000"/>
          </a:ln>
        </p:spPr>
      </p:pic>
      <p:pic>
        <p:nvPicPr>
          <p:cNvPr id="187" name="图片 53" descr="图片 53"/>
          <p:cNvPicPr>
            <a:picLocks noChangeAspect="1"/>
          </p:cNvPicPr>
          <p:nvPr/>
        </p:nvPicPr>
        <p:blipFill>
          <a:blip r:embed="rId18">
            <a:extLst/>
          </a:blip>
          <a:stretch>
            <a:fillRect/>
          </a:stretch>
        </p:blipFill>
        <p:spPr>
          <a:xfrm>
            <a:off x="12560300" y="19196050"/>
            <a:ext cx="9116695" cy="1834515"/>
          </a:xfrm>
          <a:prstGeom prst="rect">
            <a:avLst/>
          </a:prstGeom>
          <a:ln w="12700">
            <a:miter lim="400000"/>
          </a:ln>
        </p:spPr>
      </p:pic>
      <p:pic>
        <p:nvPicPr>
          <p:cNvPr id="188" name="图片 55" descr="图片 55"/>
          <p:cNvPicPr>
            <a:picLocks noChangeAspect="1"/>
          </p:cNvPicPr>
          <p:nvPr/>
        </p:nvPicPr>
        <p:blipFill>
          <a:blip r:embed="rId19">
            <a:extLst/>
          </a:blip>
          <a:stretch>
            <a:fillRect/>
          </a:stretch>
        </p:blipFill>
        <p:spPr>
          <a:xfrm>
            <a:off x="12560300" y="21001989"/>
            <a:ext cx="9117332" cy="183134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00" name="组合 6"/>
          <p:cNvGrpSpPr/>
          <p:nvPr/>
        </p:nvGrpSpPr>
        <p:grpSpPr>
          <a:xfrm>
            <a:off x="23484201" y="26193748"/>
            <a:ext cx="9433612" cy="3622049"/>
            <a:chOff x="-1" y="-1"/>
            <a:chExt cx="9433610" cy="3622048"/>
          </a:xfrm>
        </p:grpSpPr>
        <p:grpSp>
          <p:nvGrpSpPr>
            <p:cNvPr id="194" name="组合 61"/>
            <p:cNvGrpSpPr/>
            <p:nvPr/>
          </p:nvGrpSpPr>
          <p:grpSpPr>
            <a:xfrm>
              <a:off x="-2" y="-2"/>
              <a:ext cx="9433611" cy="1802773"/>
              <a:chOff x="0" y="-1"/>
              <a:chExt cx="9433610" cy="1802772"/>
            </a:xfrm>
          </p:grpSpPr>
          <p:pic>
            <p:nvPicPr>
              <p:cNvPr id="189" name="图片 56" descr="图片 56"/>
              <p:cNvPicPr>
                <a:picLocks noChangeAspect="1"/>
              </p:cNvPicPr>
              <p:nvPr/>
            </p:nvPicPr>
            <p:blipFill>
              <a:blip r:embed="rId20">
                <a:extLst/>
              </a:blip>
              <a:stretch>
                <a:fillRect/>
              </a:stretch>
            </p:blipFill>
            <p:spPr>
              <a:xfrm>
                <a:off x="-1" y="1267"/>
                <a:ext cx="1918649" cy="180150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90" name="图片 57" descr="图片 57"/>
              <p:cNvPicPr>
                <a:picLocks noChangeAspect="1"/>
              </p:cNvPicPr>
              <p:nvPr/>
            </p:nvPicPr>
            <p:blipFill>
              <a:blip r:embed="rId21">
                <a:extLst/>
              </a:blip>
              <a:stretch>
                <a:fillRect/>
              </a:stretch>
            </p:blipFill>
            <p:spPr>
              <a:xfrm>
                <a:off x="1917290" y="-2"/>
                <a:ext cx="1917971" cy="180086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91" name="图片 58" descr="图片 58"/>
              <p:cNvPicPr>
                <a:picLocks noChangeAspect="1"/>
              </p:cNvPicPr>
              <p:nvPr/>
            </p:nvPicPr>
            <p:blipFill>
              <a:blip r:embed="rId22">
                <a:extLst/>
              </a:blip>
              <a:stretch>
                <a:fillRect/>
              </a:stretch>
            </p:blipFill>
            <p:spPr>
              <a:xfrm>
                <a:off x="3758158" y="-2"/>
                <a:ext cx="1917972" cy="180086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92" name="图片 59" descr="图片 59"/>
              <p:cNvPicPr>
                <a:picLocks noChangeAspect="1"/>
              </p:cNvPicPr>
              <p:nvPr/>
            </p:nvPicPr>
            <p:blipFill>
              <a:blip r:embed="rId23">
                <a:extLst/>
              </a:blip>
              <a:stretch>
                <a:fillRect/>
              </a:stretch>
            </p:blipFill>
            <p:spPr>
              <a:xfrm>
                <a:off x="5597675" y="1267"/>
                <a:ext cx="1917971" cy="180086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93" name="图片 60" descr="图片 60"/>
              <p:cNvPicPr>
                <a:picLocks noChangeAspect="1"/>
              </p:cNvPicPr>
              <p:nvPr/>
            </p:nvPicPr>
            <p:blipFill>
              <a:blip r:embed="rId24">
                <a:extLst/>
              </a:blip>
              <a:stretch>
                <a:fillRect/>
              </a:stretch>
            </p:blipFill>
            <p:spPr>
              <a:xfrm>
                <a:off x="7514288" y="-1"/>
                <a:ext cx="1919322" cy="180086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195" name="图片 62" descr="图片 62"/>
            <p:cNvPicPr>
              <a:picLocks noChangeAspect="1"/>
            </p:cNvPicPr>
            <p:nvPr/>
          </p:nvPicPr>
          <p:blipFill>
            <a:blip r:embed="rId25">
              <a:extLst/>
            </a:blip>
            <a:stretch>
              <a:fillRect/>
            </a:stretch>
          </p:blipFill>
          <p:spPr>
            <a:xfrm>
              <a:off x="-1" y="1787526"/>
              <a:ext cx="1953137" cy="183452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96" name="图片 63" descr="图片 63"/>
            <p:cNvPicPr>
              <a:picLocks noChangeAspect="1"/>
            </p:cNvPicPr>
            <p:nvPr/>
          </p:nvPicPr>
          <p:blipFill>
            <a:blip r:embed="rId26">
              <a:extLst/>
            </a:blip>
            <a:stretch>
              <a:fillRect/>
            </a:stretch>
          </p:blipFill>
          <p:spPr>
            <a:xfrm>
              <a:off x="1851689" y="1792606"/>
              <a:ext cx="1906471" cy="182499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97" name="图片 64" descr="图片 64"/>
            <p:cNvPicPr>
              <a:picLocks noChangeAspect="1"/>
            </p:cNvPicPr>
            <p:nvPr/>
          </p:nvPicPr>
          <p:blipFill>
            <a:blip r:embed="rId27">
              <a:extLst/>
            </a:blip>
            <a:stretch>
              <a:fillRect/>
            </a:stretch>
          </p:blipFill>
          <p:spPr>
            <a:xfrm>
              <a:off x="3680383" y="1792606"/>
              <a:ext cx="1995067" cy="182309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98" name="图片 65" descr="图片 65"/>
            <p:cNvPicPr>
              <a:picLocks noChangeAspect="1"/>
            </p:cNvPicPr>
            <p:nvPr/>
          </p:nvPicPr>
          <p:blipFill>
            <a:blip r:embed="rId28">
              <a:extLst/>
            </a:blip>
            <a:stretch>
              <a:fillRect/>
            </a:stretch>
          </p:blipFill>
          <p:spPr>
            <a:xfrm>
              <a:off x="5632840" y="1792605"/>
              <a:ext cx="1918645" cy="182436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99" name="图片 66" descr="图片 66"/>
            <p:cNvPicPr>
              <a:picLocks noChangeAspect="1"/>
            </p:cNvPicPr>
            <p:nvPr/>
          </p:nvPicPr>
          <p:blipFill>
            <a:blip r:embed="rId29">
              <a:extLst/>
            </a:blip>
            <a:stretch>
              <a:fillRect/>
            </a:stretch>
          </p:blipFill>
          <p:spPr>
            <a:xfrm>
              <a:off x="7514963" y="1788160"/>
              <a:ext cx="1909176" cy="182753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201" name="图片 67" descr="图片 67"/>
          <p:cNvPicPr>
            <a:picLocks noChangeAspect="1"/>
          </p:cNvPicPr>
          <p:nvPr/>
        </p:nvPicPr>
        <p:blipFill>
          <a:blip r:embed="rId30">
            <a:extLst/>
          </a:blip>
          <a:stretch>
            <a:fillRect/>
          </a:stretch>
        </p:blipFill>
        <p:spPr>
          <a:xfrm>
            <a:off x="12365548" y="26260948"/>
            <a:ext cx="9204961" cy="1824994"/>
          </a:xfrm>
          <a:prstGeom prst="rect">
            <a:avLst/>
          </a:prstGeom>
          <a:ln w="12700">
            <a:miter lim="400000"/>
          </a:ln>
        </p:spPr>
      </p:pic>
      <p:pic>
        <p:nvPicPr>
          <p:cNvPr id="202" name="图片 69" descr="图片 69"/>
          <p:cNvPicPr>
            <a:picLocks noChangeAspect="1"/>
          </p:cNvPicPr>
          <p:nvPr/>
        </p:nvPicPr>
        <p:blipFill>
          <a:blip r:embed="rId31">
            <a:extLst/>
          </a:blip>
          <a:stretch>
            <a:fillRect/>
          </a:stretch>
        </p:blipFill>
        <p:spPr>
          <a:xfrm>
            <a:off x="12369165" y="28052396"/>
            <a:ext cx="9205202" cy="1806724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203" name="表格 72"/>
          <p:cNvGraphicFramePr/>
          <p:nvPr/>
        </p:nvGraphicFramePr>
        <p:xfrm>
          <a:off x="11711940" y="30635575"/>
          <a:ext cx="10131426" cy="2118362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1" rtl="0">
                <a:tableStyleId>{4C3C2611-4C71-4FC5-86AE-919BDF0F9419}</a:tableStyleId>
              </a:tblPr>
              <a:tblGrid>
                <a:gridCol w="2026285"/>
                <a:gridCol w="2026285"/>
                <a:gridCol w="2026285"/>
                <a:gridCol w="2026285"/>
                <a:gridCol w="2026285"/>
              </a:tblGrid>
              <a:tr h="529590">
                <a:tc>
                  <a:txBody>
                    <a:bodyPr/>
                    <a:lstStyle/>
                    <a:p>
                      <a:pPr indent="0" algn="ctr">
                        <a:lnSpc>
                          <a:spcPct val="80000"/>
                        </a:lnSpc>
                        <a:defRPr sz="200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80000"/>
                        </a:lnSpc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/>
                        <a:t>Blurred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80000"/>
                        </a:lnSpc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/>
                        <a:t>RDN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80000"/>
                        </a:lnSpc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/>
                        <a:t>Sharp RDN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80000"/>
                        </a:lnSpc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/>
                        <a:t>Sharp U-net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529590">
                <a:tc>
                  <a:txBody>
                    <a:bodyPr/>
                    <a:lstStyle/>
                    <a:p>
                      <a:pPr indent="0" algn="ctr">
                        <a:lnSpc>
                          <a:spcPct val="80000"/>
                        </a:lnSpc>
                        <a:defRPr sz="1800"/>
                      </a:pPr>
                      <a:r>
                        <a:rPr b="1" sz="2000"/>
                        <a:t>PSNR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80000"/>
                        </a:lnSpc>
                        <a:defRPr sz="1800"/>
                      </a:pPr>
                      <a:r>
                        <a:rPr b="1" sz="2000"/>
                        <a:t>13.14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80000"/>
                        </a:lnSpc>
                        <a:defRPr sz="1800"/>
                      </a:pPr>
                      <a:r>
                        <a:rPr b="1" sz="2000"/>
                        <a:t>37.24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80000"/>
                        </a:lnSpc>
                        <a:defRPr sz="1800"/>
                      </a:pPr>
                      <a:r>
                        <a:rPr b="1" sz="2000"/>
                        <a:t>36.1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80000"/>
                        </a:lnSpc>
                        <a:defRPr sz="1800"/>
                      </a:pPr>
                      <a:r>
                        <a:rPr b="1" sz="2000"/>
                        <a:t>21.56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529590">
                <a:tc>
                  <a:txBody>
                    <a:bodyPr/>
                    <a:lstStyle/>
                    <a:p>
                      <a:pPr indent="0" algn="ctr">
                        <a:lnSpc>
                          <a:spcPct val="80000"/>
                        </a:lnSpc>
                        <a:defRPr sz="1800"/>
                      </a:pPr>
                      <a:r>
                        <a:rPr b="1" sz="2000"/>
                        <a:t>SSIM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80000"/>
                        </a:lnSpc>
                        <a:defRPr sz="1800"/>
                      </a:pPr>
                      <a:r>
                        <a:rPr b="1" sz="2000"/>
                        <a:t>0.92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80000"/>
                        </a:lnSpc>
                        <a:defRPr sz="1800"/>
                      </a:pPr>
                      <a:r>
                        <a:rPr b="1" sz="2000"/>
                        <a:t>0.99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80000"/>
                        </a:lnSpc>
                        <a:defRPr sz="1800"/>
                      </a:pPr>
                      <a:r>
                        <a:rPr b="1" sz="2000"/>
                        <a:t>0.99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80000"/>
                        </a:lnSpc>
                        <a:defRPr sz="1800"/>
                      </a:pPr>
                      <a:r>
                        <a:rPr b="1" sz="2000"/>
                        <a:t>0.96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529590">
                <a:tc>
                  <a:txBody>
                    <a:bodyPr/>
                    <a:lstStyle/>
                    <a:p>
                      <a:pPr indent="0" algn="ctr">
                        <a:lnSpc>
                          <a:spcPct val="80000"/>
                        </a:lnSpc>
                        <a:defRPr sz="1800"/>
                      </a:pPr>
                      <a:r>
                        <a:rPr b="1" sz="2000"/>
                        <a:t>RMSE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80000"/>
                        </a:lnSpc>
                        <a:defRPr sz="1800"/>
                      </a:pPr>
                      <a:r>
                        <a:rPr b="1" sz="2000"/>
                        <a:t>50.48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80000"/>
                        </a:lnSpc>
                        <a:defRPr sz="1800"/>
                      </a:pPr>
                      <a:r>
                        <a:rPr b="1" sz="2000"/>
                        <a:t>10.85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80000"/>
                        </a:lnSpc>
                        <a:defRPr sz="1800"/>
                      </a:pPr>
                      <a:r>
                        <a:rPr b="1" sz="2000"/>
                        <a:t>11.78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80000"/>
                        </a:lnSpc>
                        <a:defRPr sz="1800"/>
                      </a:pPr>
                      <a:r>
                        <a:rPr b="1" sz="2000"/>
                        <a:t>33.11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204" name="表格 73"/>
          <p:cNvGraphicFramePr/>
          <p:nvPr/>
        </p:nvGraphicFramePr>
        <p:xfrm>
          <a:off x="11819255" y="23538814"/>
          <a:ext cx="10150478" cy="2131063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1" rtl="0">
                <a:tableStyleId>{4C3C2611-4C71-4FC5-86AE-919BDF0F9419}</a:tableStyleId>
              </a:tblPr>
              <a:tblGrid>
                <a:gridCol w="2030095"/>
                <a:gridCol w="2030095"/>
                <a:gridCol w="2030095"/>
                <a:gridCol w="2030095"/>
                <a:gridCol w="2030095"/>
              </a:tblGrid>
              <a:tr h="532765">
                <a:tc>
                  <a:txBody>
                    <a:bodyPr/>
                    <a:lstStyle/>
                    <a:p>
                      <a:pPr indent="0" algn="ctr">
                        <a:defRPr sz="2000"/>
                      </a:pP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/>
                        <a:t>Blurred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/>
                        <a:t>RDN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/>
                        <a:t>Sharp RDN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/>
                        <a:t>Sharp U-Net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532765">
                <a:tc>
                  <a:txBody>
                    <a:bodyPr/>
                    <a:lstStyle/>
                    <a:p>
                      <a:pPr indent="0" algn="ctr">
                        <a:defRPr sz="1800"/>
                      </a:pPr>
                      <a:r>
                        <a:rPr b="1" sz="2000"/>
                        <a:t>PSNR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defRPr sz="1800"/>
                      </a:pPr>
                      <a:r>
                        <a:rPr b="1" sz="2000"/>
                        <a:t>27.34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defRPr sz="1800"/>
                      </a:pPr>
                      <a:r>
                        <a:rPr b="1" sz="2000"/>
                        <a:t>48.86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defRPr sz="1800"/>
                      </a:pPr>
                      <a:r>
                        <a:rPr b="1" sz="2000"/>
                        <a:t>48.45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defRPr sz="1800"/>
                      </a:pPr>
                      <a:r>
                        <a:rPr b="1" sz="2000"/>
                        <a:t>30.12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532765">
                <a:tc>
                  <a:txBody>
                    <a:bodyPr/>
                    <a:lstStyle/>
                    <a:p>
                      <a:pPr indent="0" algn="ctr">
                        <a:defRPr sz="1800"/>
                      </a:pPr>
                      <a:r>
                        <a:rPr b="1" sz="2000"/>
                        <a:t>SSIM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defRPr sz="1800"/>
                      </a:pPr>
                      <a:r>
                        <a:rPr b="1" sz="2000"/>
                        <a:t>0.61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defRPr sz="1800"/>
                      </a:pPr>
                      <a:r>
                        <a:rPr b="1" sz="2000"/>
                        <a:t>0.99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defRPr sz="1800"/>
                      </a:pPr>
                      <a:r>
                        <a:rPr b="1" sz="2000"/>
                        <a:t>0.99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defRPr sz="1800"/>
                      </a:pPr>
                      <a:r>
                        <a:rPr b="1" sz="2000"/>
                        <a:t>0.73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532765">
                <a:tc>
                  <a:txBody>
                    <a:bodyPr/>
                    <a:lstStyle/>
                    <a:p>
                      <a:pPr indent="0" algn="ctr">
                        <a:defRPr sz="1800"/>
                      </a:pPr>
                      <a:r>
                        <a:rPr b="1" sz="2000"/>
                        <a:t>RMSE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defRPr sz="1800"/>
                      </a:pPr>
                      <a:r>
                        <a:rPr b="1" sz="2000"/>
                        <a:t>0.0431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defRPr sz="1800"/>
                      </a:pPr>
                      <a:r>
                        <a:rPr b="1" sz="2000"/>
                        <a:t>0.0036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defRPr sz="1800"/>
                      </a:pPr>
                      <a:r>
                        <a:rPr b="1" sz="2000"/>
                        <a:t>0.0038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defRPr sz="1800"/>
                      </a:pPr>
                      <a:r>
                        <a:rPr b="1" sz="2000"/>
                        <a:t>0.0312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205" name="文本框 75"/>
          <p:cNvSpPr txBox="1"/>
          <p:nvPr/>
        </p:nvSpPr>
        <p:spPr>
          <a:xfrm>
            <a:off x="12864464" y="18798539"/>
            <a:ext cx="9302117" cy="3752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000"/>
            </a:lvl1pPr>
          </a:lstStyle>
          <a:p>
            <a:pPr/>
            <a:r>
              <a:t> Blurred           Groundtruth            RDN              Sharp RDN       Sharp U-Net         </a:t>
            </a:r>
          </a:p>
        </p:txBody>
      </p:sp>
      <p:sp>
        <p:nvSpPr>
          <p:cNvPr id="206" name="文本框 76"/>
          <p:cNvSpPr txBox="1"/>
          <p:nvPr/>
        </p:nvSpPr>
        <p:spPr>
          <a:xfrm>
            <a:off x="12375514" y="22833330"/>
            <a:ext cx="9413878" cy="6673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2000"/>
            </a:pPr>
            <a:r>
              <a:t>       Blurred          Groundtruth             RDN              Sharp RDN       Sharp U-Net </a:t>
            </a:r>
          </a:p>
          <a:p>
            <a:pPr>
              <a:defRPr sz="2000"/>
            </a:pPr>
            <a:r>
              <a:t>   -Groundtruth      -Groundtruth     -Groundtruth      -Groundtruth       -Groundtruth</a:t>
            </a:r>
          </a:p>
        </p:txBody>
      </p:sp>
      <p:sp>
        <p:nvSpPr>
          <p:cNvPr id="207" name="文本框 77"/>
          <p:cNvSpPr txBox="1"/>
          <p:nvPr/>
        </p:nvSpPr>
        <p:spPr>
          <a:xfrm>
            <a:off x="12111989" y="29923739"/>
            <a:ext cx="9355458" cy="6673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2000"/>
            </a:pPr>
            <a:r>
              <a:t>           Blurred           Groundtruth           RDN            Sharp RDN         Sharp U-Net </a:t>
            </a:r>
          </a:p>
          <a:p>
            <a:pPr>
              <a:defRPr sz="2000"/>
            </a:pPr>
            <a:r>
              <a:t>     -Groundtruth       -Groundtruth      -Groundtruth    -Groundtruth       -Groundtruth</a:t>
            </a:r>
          </a:p>
        </p:txBody>
      </p:sp>
      <p:sp>
        <p:nvSpPr>
          <p:cNvPr id="208" name="文本框 78"/>
          <p:cNvSpPr txBox="1"/>
          <p:nvPr/>
        </p:nvSpPr>
        <p:spPr>
          <a:xfrm>
            <a:off x="12975589" y="25872439"/>
            <a:ext cx="9302117" cy="3752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000"/>
            </a:lvl1pPr>
          </a:lstStyle>
          <a:p>
            <a:pPr/>
            <a:r>
              <a:t> Blurred        Groundtruth            RDN              Sharp RDN       Sharp U-Net         </a:t>
            </a:r>
          </a:p>
        </p:txBody>
      </p:sp>
      <p:sp>
        <p:nvSpPr>
          <p:cNvPr id="209" name="文本框 79"/>
          <p:cNvSpPr txBox="1"/>
          <p:nvPr/>
        </p:nvSpPr>
        <p:spPr>
          <a:xfrm>
            <a:off x="11136628" y="19267805"/>
            <a:ext cx="1332232" cy="12990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2800"/>
            </a:pPr>
            <a:r>
              <a:t>AAPM</a:t>
            </a:r>
          </a:p>
          <a:p>
            <a:pPr>
              <a:defRPr sz="2800"/>
            </a:pPr>
            <a:r>
              <a:t>Deblur</a:t>
            </a:r>
          </a:p>
          <a:p>
            <a:pPr>
              <a:defRPr sz="2800"/>
            </a:pPr>
            <a:r>
              <a:t>Result</a:t>
            </a:r>
          </a:p>
        </p:txBody>
      </p:sp>
      <p:sp>
        <p:nvSpPr>
          <p:cNvPr id="210" name="文本框 80"/>
          <p:cNvSpPr txBox="1"/>
          <p:nvPr/>
        </p:nvSpPr>
        <p:spPr>
          <a:xfrm>
            <a:off x="11149327" y="26449021"/>
            <a:ext cx="1332235" cy="12990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2800"/>
            </a:pPr>
            <a:r>
              <a:t>TCIA </a:t>
            </a:r>
          </a:p>
          <a:p>
            <a:pPr>
              <a:defRPr sz="2800"/>
            </a:pPr>
            <a:r>
              <a:t>Deblur</a:t>
            </a:r>
          </a:p>
          <a:p>
            <a:pPr>
              <a:defRPr sz="2800"/>
            </a:pPr>
            <a:r>
              <a:t>Result</a:t>
            </a:r>
          </a:p>
        </p:txBody>
      </p:sp>
      <p:sp>
        <p:nvSpPr>
          <p:cNvPr id="211" name="文本框 68"/>
          <p:cNvSpPr txBox="1"/>
          <p:nvPr/>
        </p:nvSpPr>
        <p:spPr>
          <a:xfrm>
            <a:off x="15090775" y="6911340"/>
            <a:ext cx="5311775" cy="2888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/>
          </a:lstStyle>
          <a:p>
            <a:pPr/>
            <a:r>
              <a:t>Fig 1.10 A standard Dense Connection model </a:t>
            </a:r>
          </a:p>
        </p:txBody>
      </p:sp>
      <p:sp>
        <p:nvSpPr>
          <p:cNvPr id="212" name="文本框 54"/>
          <p:cNvSpPr txBox="1"/>
          <p:nvPr/>
        </p:nvSpPr>
        <p:spPr>
          <a:xfrm>
            <a:off x="24635459" y="5513706"/>
            <a:ext cx="7270751" cy="2888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/>
          </a:lstStyle>
          <a:p>
            <a:pPr/>
            <a:r>
              <a:t>Fig 1.12 Model of RDN, consisting of multiple RDBs</a:t>
            </a:r>
          </a:p>
        </p:txBody>
      </p:sp>
      <p:sp>
        <p:nvSpPr>
          <p:cNvPr id="213" name="Fig 1.1"/>
          <p:cNvSpPr txBox="1"/>
          <p:nvPr/>
        </p:nvSpPr>
        <p:spPr>
          <a:xfrm>
            <a:off x="2850432" y="6368610"/>
            <a:ext cx="723905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1600">
                <a:solidFill>
                  <a:srgbClr val="FFFFFF"/>
                </a:solidFill>
              </a:defRPr>
            </a:lvl1pPr>
          </a:lstStyle>
          <a:p>
            <a:pPr/>
            <a:r>
              <a:t>Fig 1.1</a:t>
            </a:r>
          </a:p>
        </p:txBody>
      </p:sp>
      <p:sp>
        <p:nvSpPr>
          <p:cNvPr id="214" name="Fig 1.2"/>
          <p:cNvSpPr txBox="1"/>
          <p:nvPr/>
        </p:nvSpPr>
        <p:spPr>
          <a:xfrm>
            <a:off x="2850432" y="6885351"/>
            <a:ext cx="723905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1600">
                <a:solidFill>
                  <a:srgbClr val="FFFFFF"/>
                </a:solidFill>
              </a:defRPr>
            </a:lvl1pPr>
          </a:lstStyle>
          <a:p>
            <a:pPr/>
            <a:r>
              <a:t>Fig 1.2</a:t>
            </a:r>
          </a:p>
        </p:txBody>
      </p:sp>
      <p:sp>
        <p:nvSpPr>
          <p:cNvPr id="215" name="Fig 1.7"/>
          <p:cNvSpPr txBox="1"/>
          <p:nvPr/>
        </p:nvSpPr>
        <p:spPr>
          <a:xfrm>
            <a:off x="2404110" y="23869380"/>
            <a:ext cx="723905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1600"/>
            </a:lvl1pPr>
          </a:lstStyle>
          <a:p>
            <a:pPr/>
            <a:r>
              <a:t>Fig 1.7</a:t>
            </a:r>
          </a:p>
        </p:txBody>
      </p:sp>
      <p:sp>
        <p:nvSpPr>
          <p:cNvPr id="216" name="Fig 1.8"/>
          <p:cNvSpPr txBox="1"/>
          <p:nvPr/>
        </p:nvSpPr>
        <p:spPr>
          <a:xfrm>
            <a:off x="1905947" y="26510251"/>
            <a:ext cx="723906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1600"/>
            </a:lvl1pPr>
          </a:lstStyle>
          <a:p>
            <a:pPr/>
            <a:r>
              <a:t>Fig 1.8</a:t>
            </a:r>
          </a:p>
        </p:txBody>
      </p:sp>
      <p:sp>
        <p:nvSpPr>
          <p:cNvPr id="217" name="Fig 1.9"/>
          <p:cNvSpPr txBox="1"/>
          <p:nvPr/>
        </p:nvSpPr>
        <p:spPr>
          <a:xfrm>
            <a:off x="1905947" y="29883465"/>
            <a:ext cx="723906" cy="221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1600"/>
            </a:lvl1pPr>
          </a:lstStyle>
          <a:p>
            <a:pPr/>
            <a:r>
              <a:t>Fig 1.9</a:t>
            </a:r>
          </a:p>
        </p:txBody>
      </p:sp>
      <p:sp>
        <p:nvSpPr>
          <p:cNvPr id="218" name="Fig 1.14"/>
          <p:cNvSpPr txBox="1"/>
          <p:nvPr/>
        </p:nvSpPr>
        <p:spPr>
          <a:xfrm>
            <a:off x="11847510" y="15123771"/>
            <a:ext cx="960757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1600"/>
            </a:lvl1pPr>
          </a:lstStyle>
          <a:p>
            <a:pPr/>
            <a:r>
              <a:t>Fig 1.14</a:t>
            </a:r>
          </a:p>
        </p:txBody>
      </p:sp>
      <p:sp>
        <p:nvSpPr>
          <p:cNvPr id="219" name="Fig 1.15"/>
          <p:cNvSpPr txBox="1"/>
          <p:nvPr/>
        </p:nvSpPr>
        <p:spPr>
          <a:xfrm>
            <a:off x="11776388" y="17871589"/>
            <a:ext cx="960757" cy="221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1600"/>
            </a:lvl1pPr>
          </a:lstStyle>
          <a:p>
            <a:pPr/>
            <a:r>
              <a:t>Fig 1.15</a:t>
            </a:r>
          </a:p>
        </p:txBody>
      </p:sp>
      <p:sp>
        <p:nvSpPr>
          <p:cNvPr id="220" name="Fig 1.17"/>
          <p:cNvSpPr txBox="1"/>
          <p:nvPr/>
        </p:nvSpPr>
        <p:spPr>
          <a:xfrm>
            <a:off x="11530327" y="22560325"/>
            <a:ext cx="960757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1600"/>
            </a:lvl1pPr>
          </a:lstStyle>
          <a:p>
            <a:pPr/>
            <a:r>
              <a:t>Fig 1.17</a:t>
            </a:r>
          </a:p>
        </p:txBody>
      </p:sp>
      <p:sp>
        <p:nvSpPr>
          <p:cNvPr id="221" name="Fig 1.18"/>
          <p:cNvSpPr txBox="1"/>
          <p:nvPr/>
        </p:nvSpPr>
        <p:spPr>
          <a:xfrm>
            <a:off x="22672039" y="22527891"/>
            <a:ext cx="960757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1600"/>
            </a:lvl1pPr>
          </a:lstStyle>
          <a:p>
            <a:pPr/>
            <a:r>
              <a:t>Fig 1.18</a:t>
            </a:r>
          </a:p>
        </p:txBody>
      </p:sp>
      <p:sp>
        <p:nvSpPr>
          <p:cNvPr id="222" name="Fig 1.19"/>
          <p:cNvSpPr txBox="1"/>
          <p:nvPr/>
        </p:nvSpPr>
        <p:spPr>
          <a:xfrm>
            <a:off x="11203940" y="29548664"/>
            <a:ext cx="960757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1600"/>
            </a:lvl1pPr>
          </a:lstStyle>
          <a:p>
            <a:pPr/>
            <a:r>
              <a:t>Fig 1.19</a:t>
            </a:r>
          </a:p>
        </p:txBody>
      </p:sp>
      <p:sp>
        <p:nvSpPr>
          <p:cNvPr id="223" name="Fig 1.20"/>
          <p:cNvSpPr txBox="1"/>
          <p:nvPr/>
        </p:nvSpPr>
        <p:spPr>
          <a:xfrm>
            <a:off x="22499000" y="29358394"/>
            <a:ext cx="960757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1600"/>
            </a:lvl1pPr>
          </a:lstStyle>
          <a:p>
            <a:pPr/>
            <a:r>
              <a:t>Fig 1.20</a:t>
            </a:r>
          </a:p>
        </p:txBody>
      </p:sp>
      <p:pic>
        <p:nvPicPr>
          <p:cNvPr id="224" name="图片 1" descr="图片 1"/>
          <p:cNvPicPr>
            <a:picLocks noChangeAspect="1"/>
          </p:cNvPicPr>
          <p:nvPr/>
        </p:nvPicPr>
        <p:blipFill>
          <a:blip r:embed="rId32">
            <a:extLst/>
          </a:blip>
          <a:stretch>
            <a:fillRect/>
          </a:stretch>
        </p:blipFill>
        <p:spPr>
          <a:xfrm>
            <a:off x="31750" y="27758389"/>
            <a:ext cx="2870837" cy="1987553"/>
          </a:xfrm>
          <a:prstGeom prst="rect">
            <a:avLst/>
          </a:prstGeom>
          <a:ln w="12700">
            <a:miter lim="400000"/>
          </a:ln>
        </p:spPr>
      </p:pic>
      <p:sp>
        <p:nvSpPr>
          <p:cNvPr id="225" name="Fig 1.17"/>
          <p:cNvSpPr txBox="1"/>
          <p:nvPr/>
        </p:nvSpPr>
        <p:spPr>
          <a:xfrm>
            <a:off x="8984295" y="15654658"/>
            <a:ext cx="960757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1600"/>
            </a:lvl1pPr>
          </a:lstStyle>
          <a:p>
            <a:pPr/>
            <a:r>
              <a:t>Fig 1.3</a:t>
            </a:r>
          </a:p>
        </p:txBody>
      </p:sp>
      <p:pic>
        <p:nvPicPr>
          <p:cNvPr id="226" name="图片 4" descr="图片 4"/>
          <p:cNvPicPr>
            <a:picLocks noChangeAspect="1"/>
          </p:cNvPicPr>
          <p:nvPr/>
        </p:nvPicPr>
        <p:blipFill>
          <a:blip r:embed="rId33">
            <a:extLst/>
          </a:blip>
          <a:stretch>
            <a:fillRect/>
          </a:stretch>
        </p:blipFill>
        <p:spPr>
          <a:xfrm>
            <a:off x="847088" y="10338434"/>
            <a:ext cx="8948423" cy="5561966"/>
          </a:xfrm>
          <a:prstGeom prst="rect">
            <a:avLst/>
          </a:prstGeom>
          <a:ln w="12700">
            <a:miter lim="400000"/>
          </a:ln>
        </p:spPr>
      </p:pic>
      <p:sp>
        <p:nvSpPr>
          <p:cNvPr id="227" name="Fig 1.17"/>
          <p:cNvSpPr txBox="1"/>
          <p:nvPr/>
        </p:nvSpPr>
        <p:spPr>
          <a:xfrm>
            <a:off x="8912538" y="15594969"/>
            <a:ext cx="960757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1600"/>
            </a:lvl1pPr>
          </a:lstStyle>
          <a:p>
            <a:pPr/>
            <a:r>
              <a:t>Fig 1.3</a:t>
            </a:r>
          </a:p>
        </p:txBody>
      </p:sp>
      <p:pic>
        <p:nvPicPr>
          <p:cNvPr id="228" name="图片 7" descr="图片 7"/>
          <p:cNvPicPr>
            <a:picLocks noChangeAspect="1"/>
          </p:cNvPicPr>
          <p:nvPr/>
        </p:nvPicPr>
        <p:blipFill>
          <a:blip r:embed="rId34">
            <a:extLst/>
          </a:blip>
          <a:stretch>
            <a:fillRect/>
          </a:stretch>
        </p:blipFill>
        <p:spPr>
          <a:xfrm>
            <a:off x="1135380" y="20635594"/>
            <a:ext cx="2277112" cy="2106932"/>
          </a:xfrm>
          <a:prstGeom prst="rect">
            <a:avLst/>
          </a:prstGeom>
          <a:ln w="12700">
            <a:miter lim="400000"/>
          </a:ln>
        </p:spPr>
      </p:pic>
      <p:pic>
        <p:nvPicPr>
          <p:cNvPr id="229" name="图片 8" descr="图片 8"/>
          <p:cNvPicPr>
            <a:picLocks noChangeAspect="1"/>
          </p:cNvPicPr>
          <p:nvPr/>
        </p:nvPicPr>
        <p:blipFill>
          <a:blip r:embed="rId35">
            <a:extLst/>
          </a:blip>
          <a:stretch>
            <a:fillRect/>
          </a:stretch>
        </p:blipFill>
        <p:spPr>
          <a:xfrm>
            <a:off x="-17146" y="22075775"/>
            <a:ext cx="2404112" cy="2229487"/>
          </a:xfrm>
          <a:prstGeom prst="rect">
            <a:avLst/>
          </a:prstGeom>
          <a:ln w="12700">
            <a:miter lim="400000"/>
          </a:ln>
        </p:spPr>
      </p:pic>
      <p:pic>
        <p:nvPicPr>
          <p:cNvPr id="230" name="图片 100" descr="图片 100"/>
          <p:cNvPicPr>
            <a:picLocks noChangeAspect="1"/>
          </p:cNvPicPr>
          <p:nvPr/>
        </p:nvPicPr>
        <p:blipFill>
          <a:blip r:embed="rId36">
            <a:extLst/>
          </a:blip>
          <a:stretch>
            <a:fillRect/>
          </a:stretch>
        </p:blipFill>
        <p:spPr>
          <a:xfrm>
            <a:off x="35194875" y="10842625"/>
            <a:ext cx="6891657" cy="2517775"/>
          </a:xfrm>
          <a:prstGeom prst="rect">
            <a:avLst/>
          </a:prstGeom>
          <a:ln w="12700">
            <a:miter lim="400000"/>
          </a:ln>
        </p:spPr>
      </p:pic>
      <p:pic>
        <p:nvPicPr>
          <p:cNvPr id="231" name="table11-2.png" descr="table11-2.png"/>
          <p:cNvPicPr>
            <a:picLocks noChangeAspect="1"/>
          </p:cNvPicPr>
          <p:nvPr/>
        </p:nvPicPr>
        <p:blipFill>
          <a:blip r:embed="rId37">
            <a:extLst/>
          </a:blip>
          <a:stretch>
            <a:fillRect/>
          </a:stretch>
        </p:blipFill>
        <p:spPr>
          <a:xfrm>
            <a:off x="11530325" y="7569733"/>
            <a:ext cx="11331893" cy="281220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Default Design">
  <a:themeElements>
    <a:clrScheme name="Default Design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F388C"/>
      </a:accent1>
      <a:accent2>
        <a:srgbClr val="E40059"/>
      </a:accent2>
      <a:accent3>
        <a:srgbClr val="9C007F"/>
      </a:accent3>
      <a:accent4>
        <a:srgbClr val="68007F"/>
      </a:accent4>
      <a:accent5>
        <a:srgbClr val="005BD3"/>
      </a:accent5>
      <a:accent6>
        <a:srgbClr val="00349E"/>
      </a:accent6>
      <a:hlink>
        <a:srgbClr val="0000FF"/>
      </a:hlink>
      <a:folHlink>
        <a:srgbClr val="FF00FF"/>
      </a:folHlink>
    </a:clrScheme>
    <a:fontScheme name="Default Design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Default Design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Default Design">
  <a:themeElements>
    <a:clrScheme name="Default Design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F388C"/>
      </a:accent1>
      <a:accent2>
        <a:srgbClr val="E40059"/>
      </a:accent2>
      <a:accent3>
        <a:srgbClr val="9C007F"/>
      </a:accent3>
      <a:accent4>
        <a:srgbClr val="68007F"/>
      </a:accent4>
      <a:accent5>
        <a:srgbClr val="005BD3"/>
      </a:accent5>
      <a:accent6>
        <a:srgbClr val="00349E"/>
      </a:accent6>
      <a:hlink>
        <a:srgbClr val="0000FF"/>
      </a:hlink>
      <a:folHlink>
        <a:srgbClr val="FF00FF"/>
      </a:folHlink>
    </a:clrScheme>
    <a:fontScheme name="Default Design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Default Design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